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4" r:id="rId1"/>
  </p:sldMasterIdLst>
  <p:notesMasterIdLst>
    <p:notesMasterId r:id="rId26"/>
  </p:notesMasterIdLst>
  <p:sldIdLst>
    <p:sldId id="805" r:id="rId2"/>
    <p:sldId id="683" r:id="rId3"/>
    <p:sldId id="725" r:id="rId4"/>
    <p:sldId id="684" r:id="rId5"/>
    <p:sldId id="685" r:id="rId6"/>
    <p:sldId id="689" r:id="rId7"/>
    <p:sldId id="690" r:id="rId8"/>
    <p:sldId id="727" r:id="rId9"/>
    <p:sldId id="691" r:id="rId10"/>
    <p:sldId id="692" r:id="rId11"/>
    <p:sldId id="693" r:id="rId12"/>
    <p:sldId id="694" r:id="rId13"/>
    <p:sldId id="695" r:id="rId14"/>
    <p:sldId id="696" r:id="rId15"/>
    <p:sldId id="697" r:id="rId16"/>
    <p:sldId id="698" r:id="rId17"/>
    <p:sldId id="699" r:id="rId18"/>
    <p:sldId id="700" r:id="rId19"/>
    <p:sldId id="701" r:id="rId20"/>
    <p:sldId id="702" r:id="rId21"/>
    <p:sldId id="703" r:id="rId22"/>
    <p:sldId id="704" r:id="rId23"/>
    <p:sldId id="705" r:id="rId24"/>
    <p:sldId id="706"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ke"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2B1C"/>
    <a:srgbClr val="42E915"/>
    <a:srgbClr val="F35043"/>
    <a:srgbClr val="6AA9FF"/>
    <a:srgbClr val="5A77A9"/>
    <a:srgbClr val="2BF560"/>
    <a:srgbClr val="AF51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524" autoAdjust="0"/>
    <p:restoredTop sz="66229" autoAdjust="0"/>
  </p:normalViewPr>
  <p:slideViewPr>
    <p:cSldViewPr>
      <p:cViewPr varScale="1">
        <p:scale>
          <a:sx n="78" d="100"/>
          <a:sy n="78" d="100"/>
        </p:scale>
        <p:origin x="726" y="84"/>
      </p:cViewPr>
      <p:guideLst>
        <p:guide orient="horz" pos="2160"/>
        <p:guide pos="2880"/>
      </p:guideLst>
    </p:cSldViewPr>
  </p:slideViewPr>
  <p:outlineViewPr>
    <p:cViewPr>
      <p:scale>
        <a:sx n="33" d="100"/>
        <a:sy n="33" d="100"/>
      </p:scale>
      <p:origin x="42" y="36960"/>
    </p:cViewPr>
  </p:outlineViewPr>
  <p:notesTextViewPr>
    <p:cViewPr>
      <p:scale>
        <a:sx n="3" d="2"/>
        <a:sy n="3" d="2"/>
      </p:scale>
      <p:origin x="0" y="0"/>
    </p:cViewPr>
  </p:notesTextViewPr>
  <p:sorterViewPr>
    <p:cViewPr varScale="1">
      <p:scale>
        <a:sx n="100" d="100"/>
        <a:sy n="100" d="100"/>
      </p:scale>
      <p:origin x="0" y="-57246"/>
    </p:cViewPr>
  </p:sorterViewPr>
  <p:notesViewPr>
    <p:cSldViewPr>
      <p:cViewPr varScale="1">
        <p:scale>
          <a:sx n="97" d="100"/>
          <a:sy n="97" d="100"/>
        </p:scale>
        <p:origin x="2796"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108B2B-AB8C-412D-AB09-211ADA98A227}" type="datetimeFigureOut">
              <a:rPr lang="en-US" smtClean="0"/>
              <a:pPr/>
              <a:t>11/4/2017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3F5014-8F2D-4B6E-8DED-7E807CE1AE70}" type="slidenum">
              <a:rPr lang="en-US" smtClean="0"/>
              <a:pPr/>
              <a:t>‹#›</a:t>
            </a:fld>
            <a:endParaRPr lang="en-US"/>
          </a:p>
        </p:txBody>
      </p:sp>
    </p:spTree>
    <p:extLst>
      <p:ext uri="{BB962C8B-B14F-4D97-AF65-F5344CB8AC3E}">
        <p14:creationId xmlns:p14="http://schemas.microsoft.com/office/powerpoint/2010/main" val="1266213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icr.org/i/pdf/technical/Chasm-Between-Human-Chimp-Genomes.pdf"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www.ncbi.nlm.nih.gov/pubmed/15716009"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answers.yahoo.com/question/index?qid=20101229053320AAt3tCo"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www.quora.com/profile/Malcolm-Zachariah" TargetMode="External"/><Relationship Id="rId2" Type="http://schemas.openxmlformats.org/officeDocument/2006/relationships/slide" Target="../slides/slide20.xml"/><Relationship Id="rId1" Type="http://schemas.openxmlformats.org/officeDocument/2006/relationships/notesMaster" Target="../notesMasters/notesMaster1.xml"/><Relationship Id="rId4" Type="http://schemas.openxmlformats.org/officeDocument/2006/relationships/hyperlink" Target="http://genomebiology.com/2004/6/1/r2" TargetMode="Externa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8" Type="http://schemas.openxmlformats.org/officeDocument/2006/relationships/hyperlink" Target="https://web.archive.org/20110601003507/http:/www.expasy.org:80/NAR/enz00.pdf" TargetMode="External"/><Relationship Id="rId13" Type="http://schemas.openxmlformats.org/officeDocument/2006/relationships/hyperlink" Target="http://www.biologyreference.com/Dn-Ep/Enzymes.html" TargetMode="External"/><Relationship Id="rId3" Type="http://schemas.openxmlformats.org/officeDocument/2006/relationships/hyperlink" Target="https://en.wikipedia.org/wiki/Enzyme#cite_note-2" TargetMode="External"/><Relationship Id="rId7" Type="http://schemas.openxmlformats.org/officeDocument/2006/relationships/hyperlink" Target="https://www.ncbi.nlm.nih.gov/pubmed/23203881" TargetMode="External"/><Relationship Id="rId12" Type="http://schemas.openxmlformats.org/officeDocument/2006/relationships/hyperlink" Target="https://www.ncbi.nlm.nih.gov/pubmed/10592255" TargetMode="External"/><Relationship Id="rId2" Type="http://schemas.openxmlformats.org/officeDocument/2006/relationships/slide" Target="../slides/slide24.xml"/><Relationship Id="rId1" Type="http://schemas.openxmlformats.org/officeDocument/2006/relationships/notesMaster" Target="../notesMasters/notesMaster1.xml"/><Relationship Id="rId6" Type="http://schemas.openxmlformats.org/officeDocument/2006/relationships/hyperlink" Target="https://en.wikipedia.org/wiki/PubMed_Identifier" TargetMode="External"/><Relationship Id="rId11" Type="http://schemas.openxmlformats.org/officeDocument/2006/relationships/hyperlink" Target="https://www.ncbi.nlm.nih.gov/pmc/articles/PMC102465" TargetMode="External"/><Relationship Id="rId5" Type="http://schemas.openxmlformats.org/officeDocument/2006/relationships/hyperlink" Target="https://dx.doi.org/10.1093/nar/gks1049" TargetMode="External"/><Relationship Id="rId15" Type="http://schemas.openxmlformats.org/officeDocument/2006/relationships/hyperlink" Target="http://www.biologyreference.com/knowledge/Methotrexate.html" TargetMode="External"/><Relationship Id="rId10" Type="http://schemas.openxmlformats.org/officeDocument/2006/relationships/hyperlink" Target="https://en.wikipedia.org/wiki/PubMed_Central" TargetMode="External"/><Relationship Id="rId4" Type="http://schemas.openxmlformats.org/officeDocument/2006/relationships/hyperlink" Target="https://en.wikipedia.org/wiki/Digital_object_identifier" TargetMode="External"/><Relationship Id="rId9" Type="http://schemas.openxmlformats.org/officeDocument/2006/relationships/hyperlink" Target="https://dx.doi.org/10.1093/nar/28.1.304" TargetMode="External"/><Relationship Id="rId14" Type="http://schemas.openxmlformats.org/officeDocument/2006/relationships/hyperlink" Target="http://www.biologyreference.com/knowledge/RNA.html"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3F5014-8F2D-4B6E-8DED-7E807CE1AE70}" type="slidenum">
              <a:rPr lang="en-US" smtClean="0"/>
              <a:pPr/>
              <a:t>1</a:t>
            </a:fld>
            <a:endParaRPr lang="en-US"/>
          </a:p>
        </p:txBody>
      </p:sp>
    </p:spTree>
    <p:extLst>
      <p:ext uri="{BB962C8B-B14F-4D97-AF65-F5344CB8AC3E}">
        <p14:creationId xmlns:p14="http://schemas.microsoft.com/office/powerpoint/2010/main" val="9442592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28600" y="4114800"/>
            <a:ext cx="6400800" cy="4724400"/>
          </a:xfrm>
        </p:spPr>
        <p:txBody>
          <a:bodyPr/>
          <a:lstStyle/>
          <a:p>
            <a:r>
              <a:rPr lang="en-US" dirty="0"/>
              <a:t>Chimp vs Human GENOME SIZE , from:  </a:t>
            </a:r>
            <a:r>
              <a:rPr lang="en-US" dirty="0">
                <a:hlinkClick r:id="rId3"/>
              </a:rPr>
              <a:t>https://www.icr.org/i/pdf/technical/Chasm-Between-Human-Chimp-Genomes.pdf</a:t>
            </a:r>
            <a:r>
              <a:rPr lang="en-US" dirty="0"/>
              <a:t>             An example of how misleading the 94-98% numbers are the fact that estimations of nuclear DNA content by mass in </a:t>
            </a:r>
            <a:r>
              <a:rPr lang="en-US" dirty="0" err="1"/>
              <a:t>picograms</a:t>
            </a:r>
            <a:r>
              <a:rPr lang="en-US" dirty="0"/>
              <a:t> results in a chimp genome about 6–10% larger than the human genome.  (Mike: this is a different method than one evolutionists use I think.) This process involves extracting nuclei from cells in an isotonic buffer to prevent rupture and then passing it through a cell cytometer sensor calibrated by a known standard in serial fashion to measure DNA amount by fluorescence. One study reported that the chimp genome contains 3.8 billion base pairs compared to close 3.2 billion for humans (</a:t>
            </a:r>
            <a:r>
              <a:rPr lang="en-US" dirty="0" err="1"/>
              <a:t>Pellicciari</a:t>
            </a:r>
            <a:r>
              <a:rPr lang="en-US" dirty="0"/>
              <a:t>, 1982 ). A variety of estimates for up to a 10% increase in genome size for chimp compared to human exist (www.genomesize.com). In confirmation of these cytometry reports, the most recent golden-path assembly data released by the joint scientific project between the European Bioinformatics Institute and the </a:t>
            </a:r>
            <a:r>
              <a:rPr lang="en-US" dirty="0" err="1"/>
              <a:t>Wellcome</a:t>
            </a:r>
            <a:r>
              <a:rPr lang="en-US" dirty="0"/>
              <a:t> Trust Sanger Institute places chimpanzee at 8% larger than human. The golden path assembly estimate is the contiguous amount of assembled chimpanzee genome sequence that now represents greater than a 6 fold-redundant coverage. Using this comparison alone, only 92% similarity exists before sequence identity can even be ascertained. Next, the level of redundant sequence data must be determined. If 1000 copies of a highly similar repeat exist in one species and only 10 copies in another, one cannot claim a 99% sequence similarity exists (Wildman, et al., 2003). THE Y-CHROMOSOME CHASM The most dogma-damaging secular research in recent years is the Y-chromosome comparison between humans and chimps (Hughes, et al., 2010). This study compared human and chimp male specific regions (MSY)—a large portion of the Y-chromosome that contains most of the key genes. To accomplish this, a fair amount of re-sequencing was required because the chimp sequence in this area was fragmented and incomplete. The end result was 25,800,000 bases of highly accurate chimp Y-chromosome sequence distributed among eight contiguous segments, the longest of which was 10,100,000 bases. When compared to the human Y-chromosome “about half of the chimpanzee </a:t>
            </a:r>
            <a:r>
              <a:rPr lang="en-US" dirty="0" err="1"/>
              <a:t>ampliconic</a:t>
            </a:r>
            <a:r>
              <a:rPr lang="en-US" dirty="0"/>
              <a:t> sequence has no homologous, </a:t>
            </a:r>
            <a:r>
              <a:rPr lang="en-US" dirty="0" err="1"/>
              <a:t>alignable</a:t>
            </a:r>
            <a:r>
              <a:rPr lang="en-US" dirty="0"/>
              <a:t> counterpart in the human MSY, and vice versa” (Hughes, et al., 2010).</a:t>
            </a:r>
          </a:p>
        </p:txBody>
      </p:sp>
      <p:sp>
        <p:nvSpPr>
          <p:cNvPr id="4" name="Slide Number Placeholder 3"/>
          <p:cNvSpPr>
            <a:spLocks noGrp="1"/>
          </p:cNvSpPr>
          <p:nvPr>
            <p:ph type="sldNum" sz="quarter" idx="10"/>
          </p:nvPr>
        </p:nvSpPr>
        <p:spPr/>
        <p:txBody>
          <a:bodyPr/>
          <a:lstStyle/>
          <a:p>
            <a:fld id="{3C3F5014-8F2D-4B6E-8DED-7E807CE1AE70}" type="slidenum">
              <a:rPr lang="en-US" smtClean="0"/>
              <a:pPr/>
              <a:t>12</a:t>
            </a:fld>
            <a:endParaRPr lang="en-US"/>
          </a:p>
        </p:txBody>
      </p:sp>
    </p:spTree>
    <p:extLst>
      <p:ext uri="{BB962C8B-B14F-4D97-AF65-F5344CB8AC3E}">
        <p14:creationId xmlns:p14="http://schemas.microsoft.com/office/powerpoint/2010/main" val="4551777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pPr/>
              <a:t>13</a:t>
            </a:fld>
            <a:endParaRPr lang="en-US"/>
          </a:p>
        </p:txBody>
      </p:sp>
    </p:spTree>
    <p:extLst>
      <p:ext uri="{BB962C8B-B14F-4D97-AF65-F5344CB8AC3E}">
        <p14:creationId xmlns:p14="http://schemas.microsoft.com/office/powerpoint/2010/main" val="11546331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pPr/>
              <a:t>14</a:t>
            </a:fld>
            <a:endParaRPr lang="en-US"/>
          </a:p>
        </p:txBody>
      </p:sp>
    </p:spTree>
    <p:extLst>
      <p:ext uri="{BB962C8B-B14F-4D97-AF65-F5344CB8AC3E}">
        <p14:creationId xmlns:p14="http://schemas.microsoft.com/office/powerpoint/2010/main" val="36961008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Nature,  online  Aug 27, 2009</a:t>
            </a:r>
          </a:p>
          <a:p>
            <a:endParaRPr lang="en-US" dirty="0"/>
          </a:p>
          <a:p>
            <a:r>
              <a:rPr lang="en-US" dirty="0"/>
              <a:t>http://www.nature.com/news/2009/090827/full/news.2009.864.html</a:t>
            </a:r>
          </a:p>
          <a:p>
            <a:endParaRPr lang="en-US" b="1" dirty="0"/>
          </a:p>
          <a:p>
            <a:r>
              <a:rPr lang="en-US" b="1" dirty="0"/>
              <a:t>Human mutation rate revealed</a:t>
            </a:r>
          </a:p>
          <a:p>
            <a:r>
              <a:rPr lang="en-US" b="1" dirty="0"/>
              <a:t>Next-generation sequencing provides the most accurate estimate to date.</a:t>
            </a:r>
          </a:p>
          <a:p>
            <a:r>
              <a:rPr lang="en-US" dirty="0" err="1"/>
              <a:t>Elie</a:t>
            </a:r>
            <a:r>
              <a:rPr lang="en-US" dirty="0"/>
              <a:t> </a:t>
            </a:r>
            <a:r>
              <a:rPr lang="en-US" dirty="0" err="1"/>
              <a:t>Dolgin</a:t>
            </a:r>
            <a:endParaRPr lang="en-US" dirty="0"/>
          </a:p>
          <a:p>
            <a:r>
              <a:rPr lang="en-US" dirty="0"/>
              <a:t>How quickly is your DNA </a:t>
            </a:r>
            <a:r>
              <a:rPr lang="en-US" dirty="0" err="1"/>
              <a:t>mutating?</a:t>
            </a:r>
            <a:r>
              <a:rPr lang="en-US" i="1" dirty="0" err="1"/>
              <a:t>Punchstock</a:t>
            </a:r>
            <a:endParaRPr lang="en-US" dirty="0"/>
          </a:p>
          <a:p>
            <a:r>
              <a:rPr lang="en-US" dirty="0"/>
              <a:t>Every time human DNA is passed from one generation to the next it accumulates 100–200 new mutations, according to a DNA-sequencing analysis of the Y chromosome.</a:t>
            </a:r>
          </a:p>
          <a:p>
            <a:r>
              <a:rPr lang="en-US" dirty="0"/>
              <a:t>This number — the first direct measurement of the human mutation rate — is equivalent to one mutation in every 30 million base pairs, and matches previous estimates from species comparisons and rare disease screens.</a:t>
            </a:r>
          </a:p>
          <a:p>
            <a:r>
              <a:rPr lang="en-US" dirty="0"/>
              <a:t>The British-Chinese research team that came up with the estimate sequenced ten million base pairs on the Y chromosome from two men living in rural China who were distant relatives. These men had inherited the same ancestral male-only chromosome from a common relative who was born more than 200 years ago. Over the subsequent 13 generations, this Y chromosome was passed faithfully from father to son, albeit with rare DNA copying mistakes.</a:t>
            </a:r>
          </a:p>
          <a:p>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pPr/>
              <a:t>15</a:t>
            </a:fld>
            <a:endParaRPr lang="en-US"/>
          </a:p>
        </p:txBody>
      </p:sp>
    </p:spTree>
    <p:extLst>
      <p:ext uri="{BB962C8B-B14F-4D97-AF65-F5344CB8AC3E}">
        <p14:creationId xmlns:p14="http://schemas.microsoft.com/office/powerpoint/2010/main" val="42315904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Nature,  online  Aug 27, 2009</a:t>
            </a:r>
          </a:p>
          <a:p>
            <a:endParaRPr lang="en-US" dirty="0"/>
          </a:p>
          <a:p>
            <a:r>
              <a:rPr lang="en-US" dirty="0"/>
              <a:t>http://www.nature.com/news/2009/090827/full/news.2009.864.html</a:t>
            </a:r>
          </a:p>
          <a:p>
            <a:endParaRPr lang="en-US" b="1" dirty="0"/>
          </a:p>
          <a:p>
            <a:r>
              <a:rPr lang="en-US" b="1" dirty="0"/>
              <a:t>Human mutation rate revealed</a:t>
            </a:r>
          </a:p>
          <a:p>
            <a:r>
              <a:rPr lang="en-US" b="1" dirty="0"/>
              <a:t>Next-generation sequencing provides the most accurate estimate to date.</a:t>
            </a:r>
          </a:p>
          <a:p>
            <a:r>
              <a:rPr lang="en-US" dirty="0" err="1"/>
              <a:t>Elie</a:t>
            </a:r>
            <a:r>
              <a:rPr lang="en-US" dirty="0"/>
              <a:t> </a:t>
            </a:r>
            <a:r>
              <a:rPr lang="en-US" dirty="0" err="1"/>
              <a:t>Dolgin</a:t>
            </a:r>
            <a:endParaRPr lang="en-US" dirty="0"/>
          </a:p>
          <a:p>
            <a:r>
              <a:rPr lang="en-US" dirty="0"/>
              <a:t>How quickly is your DNA </a:t>
            </a:r>
            <a:r>
              <a:rPr lang="en-US" dirty="0" err="1"/>
              <a:t>mutating?</a:t>
            </a:r>
            <a:r>
              <a:rPr lang="en-US" i="1" dirty="0" err="1"/>
              <a:t>Punchstock</a:t>
            </a:r>
            <a:endParaRPr lang="en-US" dirty="0"/>
          </a:p>
          <a:p>
            <a:r>
              <a:rPr lang="en-US" dirty="0"/>
              <a:t>Every time human DNA is passed from one generation to the next it accumulates 100–200 new mutations, according to a DNA-sequencing analysis of the Y chromosome.</a:t>
            </a:r>
          </a:p>
          <a:p>
            <a:r>
              <a:rPr lang="en-US" dirty="0"/>
              <a:t>This number — the first direct measurement of the human mutation rate — is equivalent to one mutation in every 30 million base pairs, and matches previous estimates from species comparisons and rare disease screens.</a:t>
            </a:r>
          </a:p>
          <a:p>
            <a:r>
              <a:rPr lang="en-US" dirty="0"/>
              <a:t>The British-Chinese research team that came up with the estimate sequenced ten million base pairs on the Y chromosome from two men living in rural China who were distant relatives. These men had inherited the same ancestral male-only chromosome from a common relative who was born more than 200 years ago. Over the subsequent 13 generations, this Y chromosome was passed faithfully from father to son, albeit with rare DNA copying mistakes.</a:t>
            </a:r>
          </a:p>
          <a:p>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pPr/>
              <a:t>16</a:t>
            </a:fld>
            <a:endParaRPr lang="en-US"/>
          </a:p>
        </p:txBody>
      </p:sp>
    </p:spTree>
    <p:extLst>
      <p:ext uri="{BB962C8B-B14F-4D97-AF65-F5344CB8AC3E}">
        <p14:creationId xmlns:p14="http://schemas.microsoft.com/office/powerpoint/2010/main" val="21795931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3F5014-8F2D-4B6E-8DED-7E807CE1AE70}" type="slidenum">
              <a:rPr lang="en-US" smtClean="0"/>
              <a:pPr/>
              <a:t>17</a:t>
            </a:fld>
            <a:endParaRPr lang="en-US"/>
          </a:p>
        </p:txBody>
      </p:sp>
    </p:spTree>
    <p:extLst>
      <p:ext uri="{BB962C8B-B14F-4D97-AF65-F5344CB8AC3E}">
        <p14:creationId xmlns:p14="http://schemas.microsoft.com/office/powerpoint/2010/main" val="40245510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compiled 127 human and chimp orthologous proteins (44,000 amino acid residues) from </a:t>
            </a:r>
            <a:r>
              <a:rPr lang="en-US" dirty="0" err="1"/>
              <a:t>GenBank</a:t>
            </a:r>
            <a:r>
              <a:rPr lang="en-US" dirty="0"/>
              <a:t>. Only 25 (20%) of these proteins showed the identical amino acid sequence between humans and chimpanzees. In other words, the proportion of different proteins was 80%, in contrast to the 1–2% difference at the nucleotide level (</a:t>
            </a:r>
            <a:r>
              <a:rPr lang="en-US" dirty="0" err="1">
                <a:hlinkClick r:id="rId3"/>
              </a:rPr>
              <a:t>Glazko</a:t>
            </a:r>
            <a:r>
              <a:rPr lang="en-US" dirty="0">
                <a:hlinkClick r:id="rId3"/>
              </a:rPr>
              <a:t> </a:t>
            </a:r>
            <a:r>
              <a:rPr lang="en-US" i="1" dirty="0">
                <a:hlinkClick r:id="rId3"/>
              </a:rPr>
              <a:t>et al</a:t>
            </a:r>
            <a:r>
              <a:rPr lang="en-US" dirty="0">
                <a:hlinkClick r:id="rId3"/>
              </a:rPr>
              <a:t>., 2005, p.215</a:t>
            </a:r>
            <a:r>
              <a:rPr lang="en-US" dirty="0"/>
              <a:t>).“</a:t>
            </a:r>
          </a:p>
          <a:p>
            <a:endParaRPr lang="en-US" dirty="0"/>
          </a:p>
          <a:p>
            <a:endParaRPr lang="en-US" dirty="0"/>
          </a:p>
          <a:p>
            <a:r>
              <a:rPr lang="en-US" dirty="0"/>
              <a:t>Notes by Mike </a:t>
            </a:r>
            <a:r>
              <a:rPr lang="en-US" dirty="0" err="1"/>
              <a:t>Derewianka</a:t>
            </a:r>
            <a:r>
              <a:rPr lang="en-US" dirty="0"/>
              <a:t>:</a:t>
            </a:r>
          </a:p>
          <a:p>
            <a:r>
              <a:rPr lang="en-US" dirty="0"/>
              <a:t>A later study said about 70% (instead of 80%) of the orthologous proteins have a difference in their nucleotides (on average about 2 nucleotides).</a:t>
            </a:r>
          </a:p>
          <a:p>
            <a:endParaRPr lang="en-US" dirty="0"/>
          </a:p>
          <a:p>
            <a:r>
              <a:rPr lang="en-US" dirty="0"/>
              <a:t>The studies are misleading, because they only include orthologous proteins – proteins in which are similar in both chimp and human.  It ignored the many proteins that exist in humans, but not in chimps (  ), or exist in chimps, but not in humans.</a:t>
            </a:r>
          </a:p>
          <a:p>
            <a:endParaRPr lang="en-US" dirty="0"/>
          </a:p>
          <a:p>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pPr/>
              <a:t>18</a:t>
            </a:fld>
            <a:endParaRPr lang="en-US"/>
          </a:p>
        </p:txBody>
      </p:sp>
    </p:spTree>
    <p:extLst>
      <p:ext uri="{BB962C8B-B14F-4D97-AF65-F5344CB8AC3E}">
        <p14:creationId xmlns:p14="http://schemas.microsoft.com/office/powerpoint/2010/main" val="32374995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343400"/>
            <a:ext cx="6172200" cy="4114800"/>
          </a:xfrm>
        </p:spPr>
        <p:txBody>
          <a:bodyPr/>
          <a:lstStyle/>
          <a:p>
            <a:r>
              <a:rPr lang="en-US" dirty="0"/>
              <a:t>Enzymes are a type of proteins that are critical to life.  They bind with their targets like a lock and key.  Their binding sites must match exactly.  The shapes and chemistry are highly specific.  It is not something you can do one little step at a time.</a:t>
            </a:r>
          </a:p>
          <a:p>
            <a:endParaRPr lang="en-US" dirty="0"/>
          </a:p>
          <a:p>
            <a:r>
              <a:rPr lang="en-US" dirty="0"/>
              <a:t>Until it works, you have created something that is at best a waste of energy, or at worst, something that interferes with healthy cell processes.  Either way, it would be de-selected by natural selection.</a:t>
            </a:r>
          </a:p>
          <a:p>
            <a:r>
              <a:rPr lang="en-US" dirty="0"/>
              <a:t>From a website:  - Base implies one of the nitrogenous bases( adenine, guanine, cytosine, thymine).   One nucleotide is composed of a base, a deoxyribose sugar, and a </a:t>
            </a:r>
            <a:r>
              <a:rPr lang="en-US" dirty="0" err="1"/>
              <a:t>phoshate</a:t>
            </a:r>
            <a:r>
              <a:rPr lang="en-US" dirty="0"/>
              <a:t>.  There are four types of nucleotides because there are four types of bases.  Sugar and </a:t>
            </a:r>
            <a:r>
              <a:rPr lang="en-US" dirty="0" err="1"/>
              <a:t>phoshphates</a:t>
            </a:r>
            <a:r>
              <a:rPr lang="en-US" dirty="0"/>
              <a:t> are invariant.</a:t>
            </a:r>
          </a:p>
          <a:p>
            <a:r>
              <a:rPr lang="en-US" dirty="0">
                <a:hlinkClick r:id="rId3"/>
              </a:rPr>
              <a:t>https://answers.yahoo.com/question/index?qid=20101229053320AAt3tCo</a:t>
            </a:r>
            <a:r>
              <a:rPr lang="en-US" dirty="0"/>
              <a:t> below:</a:t>
            </a:r>
          </a:p>
          <a:p>
            <a:r>
              <a:rPr lang="en-US" dirty="0"/>
              <a:t>In DNA, the primary nitrogenous bases are adenine, guanine, cytosine, and thymine. In RNA, the nucleotides are the same as those of DNA, except that thymine is replaced by uracil. A nucleotide is a monomer of nucleic acids (DNA and RNA), which is composed of a nitrogenous base, a sugar (deoxyribose in DNA, ribose in RNA), and a phosphate group. When one talks about protein synthesis, he/she would usually say the word "nucleotide," when in fact, he/she is talking specifically about the nitrogenous base. The reason is so that we can differentiate between one nucleotide and the other. We usually disregard the sugar and the phosphate group because every nucleotide has them. This is confusing, but it's a common error. When we are talking about a huge nucleic acid, we usually use the word nucleotide. However, when we are talking specifically about a nucleotide, we use the word nitrogenous base to highlight all of the parts of a nucleotide</a:t>
            </a:r>
          </a:p>
          <a:p>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pPr/>
              <a:t>19</a:t>
            </a:fld>
            <a:endParaRPr lang="en-US"/>
          </a:p>
        </p:txBody>
      </p:sp>
    </p:spTree>
    <p:extLst>
      <p:ext uri="{BB962C8B-B14F-4D97-AF65-F5344CB8AC3E}">
        <p14:creationId xmlns:p14="http://schemas.microsoft.com/office/powerpoint/2010/main" val="5021737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assuming that if only 1 of the nucleotides is present in an individual that the change will be deleterious compared to the rest of the population and deselected.</a:t>
            </a:r>
          </a:p>
          <a:p>
            <a:endParaRPr lang="en-US" dirty="0"/>
          </a:p>
          <a:p>
            <a:r>
              <a:rPr lang="en-US" dirty="0"/>
              <a:t>1 in 3 nucleotide substitutions will be correct.</a:t>
            </a:r>
          </a:p>
          <a:p>
            <a:r>
              <a:rPr lang="en-US" dirty="0"/>
              <a:t>Since there are only 4 different nucleotides (C, A, T, G), if you replace an existing with something different, there are only 3 to choose from.  </a:t>
            </a:r>
          </a:p>
          <a:p>
            <a:endParaRPr lang="en-US" dirty="0"/>
          </a:p>
          <a:p>
            <a:endParaRPr lang="en-US" dirty="0"/>
          </a:p>
          <a:p>
            <a:r>
              <a:rPr lang="en-US" b="1" u="sng" dirty="0">
                <a:hlinkClick r:id="rId3"/>
              </a:rPr>
              <a:t>Malcolm Zachariah</a:t>
            </a:r>
            <a:r>
              <a:rPr lang="en-US" dirty="0"/>
              <a:t>, biochemist (medicinal chemistry graduate student, B.S. in biochemistry, </a:t>
            </a:r>
            <a:r>
              <a:rPr lang="en-US" dirty="0" err="1"/>
              <a:t>worke</a:t>
            </a:r>
            <a:r>
              <a:rPr lang="en-US" dirty="0"/>
              <a:t>... In humans, there are around 20000-25000 protein coding genes and around 2,709 enzymes possible. So, a little over 10% of the protein coding genes could be considered enzyme genes, but that doesn't translate to gene expression and protein counts.</a:t>
            </a:r>
            <a:br>
              <a:rPr lang="en-US" dirty="0"/>
            </a:br>
            <a:r>
              <a:rPr lang="en-US" dirty="0">
                <a:hlinkClick r:id="rId4"/>
              </a:rPr>
              <a:t>Computational prediction of human metabolic pathways from the complete human genome</a:t>
            </a:r>
            <a:r>
              <a:rPr lang="en-US" dirty="0"/>
              <a:t/>
            </a:r>
            <a:br>
              <a:rPr lang="en-US" dirty="0"/>
            </a:br>
            <a:endParaRPr lang="en-US" dirty="0"/>
          </a:p>
          <a:p>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pPr/>
              <a:t>20</a:t>
            </a:fld>
            <a:endParaRPr lang="en-US"/>
          </a:p>
        </p:txBody>
      </p:sp>
    </p:spTree>
    <p:extLst>
      <p:ext uri="{BB962C8B-B14F-4D97-AF65-F5344CB8AC3E}">
        <p14:creationId xmlns:p14="http://schemas.microsoft.com/office/powerpoint/2010/main" val="18632538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pPr/>
              <a:t>21</a:t>
            </a:fld>
            <a:endParaRPr lang="en-US"/>
          </a:p>
        </p:txBody>
      </p:sp>
    </p:spTree>
    <p:extLst>
      <p:ext uri="{BB962C8B-B14F-4D97-AF65-F5344CB8AC3E}">
        <p14:creationId xmlns:p14="http://schemas.microsoft.com/office/powerpoint/2010/main" val="549052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Proteins rarely act alone.</a:t>
            </a:r>
          </a:p>
          <a:p>
            <a:r>
              <a:rPr lang="en-US" dirty="0"/>
              <a:t>Usually a protein must work with a group of proteins to do its job.</a:t>
            </a:r>
          </a:p>
          <a:p>
            <a:r>
              <a:rPr lang="en-US" dirty="0"/>
              <a:t>That adds a level of complexity.</a:t>
            </a:r>
          </a:p>
          <a:p>
            <a:r>
              <a:rPr lang="en-US" dirty="0"/>
              <a:t>But there is another level of complexity.</a:t>
            </a:r>
          </a:p>
          <a:p>
            <a:r>
              <a:rPr lang="en-US" dirty="0"/>
              <a:t>Groups of proteins have to work together to organs, like the heart and liver.</a:t>
            </a:r>
          </a:p>
          <a:p>
            <a:r>
              <a:rPr lang="en-US" dirty="0"/>
              <a:t>But there is still another level of complexity, organs must work with other parts of the body, like the heart working with the blood vessels to form a system, like the </a:t>
            </a:r>
            <a:r>
              <a:rPr lang="en-US" dirty="0" err="1"/>
              <a:t>ciriculatory</a:t>
            </a:r>
            <a:r>
              <a:rPr lang="en-US" dirty="0"/>
              <a:t> system.</a:t>
            </a:r>
          </a:p>
          <a:p>
            <a:r>
              <a:rPr lang="en-US" dirty="0"/>
              <a:t>But there is still another level of complexity.</a:t>
            </a:r>
          </a:p>
          <a:p>
            <a:r>
              <a:rPr lang="en-US" dirty="0"/>
              <a:t>Systems have to work together.</a:t>
            </a:r>
          </a:p>
          <a:p>
            <a:r>
              <a:rPr lang="en-US" dirty="0"/>
              <a:t>When oxygen in the blood is low, the nervous system tells the circulatory system (the heart) to beat faster.</a:t>
            </a:r>
          </a:p>
          <a:p>
            <a:r>
              <a:rPr lang="en-US" dirty="0"/>
              <a:t>The digestive system gives food to the circulatory system, which carries it to other systems. </a:t>
            </a:r>
          </a:p>
          <a:p>
            <a:r>
              <a:rPr lang="en-US" dirty="0"/>
              <a:t>Life is exceedingly complex!</a:t>
            </a:r>
          </a:p>
        </p:txBody>
      </p:sp>
      <p:sp>
        <p:nvSpPr>
          <p:cNvPr id="4" name="Slide Number Placeholder 3"/>
          <p:cNvSpPr>
            <a:spLocks noGrp="1"/>
          </p:cNvSpPr>
          <p:nvPr>
            <p:ph type="sldNum" sz="quarter" idx="10"/>
          </p:nvPr>
        </p:nvSpPr>
        <p:spPr/>
        <p:txBody>
          <a:bodyPr/>
          <a:lstStyle/>
          <a:p>
            <a:fld id="{3C3F5014-8F2D-4B6E-8DED-7E807CE1AE70}" type="slidenum">
              <a:rPr lang="en-US" smtClean="0"/>
              <a:pPr/>
              <a:t>3</a:t>
            </a:fld>
            <a:endParaRPr lang="en-US"/>
          </a:p>
        </p:txBody>
      </p:sp>
    </p:spTree>
    <p:extLst>
      <p:ext uri="{BB962C8B-B14F-4D97-AF65-F5344CB8AC3E}">
        <p14:creationId xmlns:p14="http://schemas.microsoft.com/office/powerpoint/2010/main" val="5837931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US" dirty="0"/>
              <a:t>Most claim that humans and chimps diverged about 5 to 10 </a:t>
            </a:r>
            <a:r>
              <a:rPr lang="en-US" dirty="0" err="1"/>
              <a:t>mya</a:t>
            </a:r>
            <a:r>
              <a:rPr lang="en-US" dirty="0"/>
              <a:t>.</a:t>
            </a:r>
          </a:p>
          <a:p>
            <a:pPr marL="228600" indent="-228600">
              <a:buAutoNum type="arabicParenR"/>
            </a:pPr>
            <a:r>
              <a:rPr lang="en-US" dirty="0"/>
              <a:t>For most of history, population averaged much less than 1 billion.</a:t>
            </a:r>
          </a:p>
          <a:p>
            <a:pPr marL="228600" indent="-228600">
              <a:buAutoNum type="arabicParenR"/>
            </a:pPr>
            <a:r>
              <a:rPr lang="en-US" dirty="0"/>
              <a:t>Both humans and chimps have generation times greater than 10 years.</a:t>
            </a:r>
          </a:p>
          <a:p>
            <a:endParaRPr lang="en-US" dirty="0"/>
          </a:p>
          <a:p>
            <a:endParaRPr lang="en-US" dirty="0"/>
          </a:p>
          <a:p>
            <a:r>
              <a:rPr lang="en-US" dirty="0"/>
              <a:t>Proc Natl </a:t>
            </a:r>
            <a:r>
              <a:rPr lang="en-US" dirty="0" err="1"/>
              <a:t>Acad</a:t>
            </a:r>
            <a:r>
              <a:rPr lang="en-US" dirty="0"/>
              <a:t> </a:t>
            </a:r>
            <a:r>
              <a:rPr lang="en-US" dirty="0" err="1"/>
              <a:t>Sci</a:t>
            </a:r>
            <a:r>
              <a:rPr lang="en-US" dirty="0"/>
              <a:t> U S A. 2012 Sep 25; 109(39): 15531–15532.</a:t>
            </a:r>
          </a:p>
          <a:p>
            <a:r>
              <a:rPr lang="en-US" dirty="0"/>
              <a:t>Published online 2012 Sep 14. </a:t>
            </a:r>
            <a:r>
              <a:rPr lang="en-US" dirty="0" err="1"/>
              <a:t>doi</a:t>
            </a:r>
            <a:r>
              <a:rPr lang="en-US" dirty="0"/>
              <a:t>:  10.1073/pnas.1212718109</a:t>
            </a:r>
          </a:p>
          <a:p>
            <a:r>
              <a:rPr lang="en-US" dirty="0"/>
              <a:t>PMCID: PMC3465393</a:t>
            </a:r>
          </a:p>
          <a:p>
            <a:r>
              <a:rPr lang="en-US" dirty="0"/>
              <a:t>Longer time scale for human evolution</a:t>
            </a:r>
          </a:p>
          <a:p>
            <a:r>
              <a:rPr lang="en-US" dirty="0"/>
              <a:t>John Hawks1</a:t>
            </a:r>
          </a:p>
          <a:p>
            <a:r>
              <a:rPr lang="en-US" dirty="0"/>
              <a:t>In PNAS, </a:t>
            </a:r>
            <a:r>
              <a:rPr lang="en-US" dirty="0" err="1"/>
              <a:t>Langergraber</a:t>
            </a:r>
            <a:r>
              <a:rPr lang="en-US" dirty="0"/>
              <a:t> et al. (6) seal one of the remaining holes in this emerging understanding by providing the most accurate estimates of generation length yet possible for wild chimpanzees and gorillas. They determined the parentage of chimpanzees and gorillas in wild study populations, which, in concert with field data on births, allows an accurate measure of the mean generation length. Chimpanzees average more than 24 y per generation and gorillas more than 19 y, substantially longer than indicated by earlier life-history assessments (7). Long generations, with few genetic mutations in each, mean that the clock of genetic substitutions has ticked very slowly during the evolution of humans and apes.</a:t>
            </a:r>
          </a:p>
        </p:txBody>
      </p:sp>
      <p:sp>
        <p:nvSpPr>
          <p:cNvPr id="4" name="Slide Number Placeholder 3"/>
          <p:cNvSpPr>
            <a:spLocks noGrp="1"/>
          </p:cNvSpPr>
          <p:nvPr>
            <p:ph type="sldNum" sz="quarter" idx="10"/>
          </p:nvPr>
        </p:nvSpPr>
        <p:spPr/>
        <p:txBody>
          <a:bodyPr/>
          <a:lstStyle/>
          <a:p>
            <a:fld id="{3C3F5014-8F2D-4B6E-8DED-7E807CE1AE70}" type="slidenum">
              <a:rPr lang="en-US" smtClean="0"/>
              <a:pPr/>
              <a:t>22</a:t>
            </a:fld>
            <a:endParaRPr lang="en-US"/>
          </a:p>
        </p:txBody>
      </p:sp>
    </p:spTree>
    <p:extLst>
      <p:ext uri="{BB962C8B-B14F-4D97-AF65-F5344CB8AC3E}">
        <p14:creationId xmlns:p14="http://schemas.microsoft.com/office/powerpoint/2010/main" val="17154681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DNA protein difference between chimps and cannot be explained by evolution.</a:t>
            </a:r>
          </a:p>
        </p:txBody>
      </p:sp>
      <p:sp>
        <p:nvSpPr>
          <p:cNvPr id="4" name="Slide Number Placeholder 3"/>
          <p:cNvSpPr>
            <a:spLocks noGrp="1"/>
          </p:cNvSpPr>
          <p:nvPr>
            <p:ph type="sldNum" sz="quarter" idx="10"/>
          </p:nvPr>
        </p:nvSpPr>
        <p:spPr/>
        <p:txBody>
          <a:bodyPr/>
          <a:lstStyle/>
          <a:p>
            <a:fld id="{3C3F5014-8F2D-4B6E-8DED-7E807CE1AE70}" type="slidenum">
              <a:rPr lang="en-US" smtClean="0"/>
              <a:pPr/>
              <a:t>23</a:t>
            </a:fld>
            <a:endParaRPr lang="en-US"/>
          </a:p>
        </p:txBody>
      </p:sp>
    </p:spTree>
    <p:extLst>
      <p:ext uri="{BB962C8B-B14F-4D97-AF65-F5344CB8AC3E}">
        <p14:creationId xmlns:p14="http://schemas.microsoft.com/office/powerpoint/2010/main" val="32742431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28600" y="4343400"/>
            <a:ext cx="6248400" cy="4114800"/>
          </a:xfrm>
        </p:spPr>
        <p:txBody>
          <a:bodyPr/>
          <a:lstStyle/>
          <a:p>
            <a:r>
              <a:rPr lang="en-US" dirty="0"/>
              <a:t>If it could not happen for 1 change of 2 nucleotide, it could not happen for 1,000’s?</a:t>
            </a:r>
          </a:p>
          <a:p>
            <a:r>
              <a:rPr lang="en-US" dirty="0"/>
              <a:t>Worse, it could not produce the over 1,000 that are not orthologous (similar).. </a:t>
            </a:r>
          </a:p>
          <a:p>
            <a:endParaRPr lang="en-US" dirty="0"/>
          </a:p>
          <a:p>
            <a:r>
              <a:rPr lang="en-US" dirty="0"/>
              <a:t>Enzymes are known to catalyze more than 5,000 reactions types.</a:t>
            </a:r>
            <a:r>
              <a:rPr lang="en-US" baseline="30000" dirty="0">
                <a:hlinkClick r:id="rId3"/>
              </a:rPr>
              <a:t>[2]</a:t>
            </a:r>
            <a:r>
              <a:rPr lang="en-US" baseline="30000" dirty="0"/>
              <a:t>   </a:t>
            </a:r>
            <a:r>
              <a:rPr lang="en-US" dirty="0"/>
              <a:t>This is from: </a:t>
            </a:r>
            <a:r>
              <a:rPr lang="en-US" i="1" dirty="0"/>
              <a:t>Nucleic Acids Research</a:t>
            </a:r>
            <a:r>
              <a:rPr lang="en-US" dirty="0"/>
              <a:t> </a:t>
            </a:r>
            <a:r>
              <a:rPr lang="en-US" b="1" dirty="0"/>
              <a:t>41</a:t>
            </a:r>
            <a:r>
              <a:rPr lang="en-US" dirty="0"/>
              <a:t> (Database issue): D764–72. </a:t>
            </a:r>
            <a:r>
              <a:rPr lang="en-US" dirty="0">
                <a:hlinkClick r:id="rId4" tooltip="Digital object identifier"/>
              </a:rPr>
              <a:t>doi</a:t>
            </a:r>
            <a:r>
              <a:rPr lang="en-US" dirty="0"/>
              <a:t>:</a:t>
            </a:r>
            <a:r>
              <a:rPr lang="en-US" dirty="0">
                <a:hlinkClick r:id="rId5"/>
              </a:rPr>
              <a:t>10.1093/</a:t>
            </a:r>
            <a:r>
              <a:rPr lang="en-US" dirty="0" err="1">
                <a:hlinkClick r:id="rId5"/>
              </a:rPr>
              <a:t>nar</a:t>
            </a:r>
            <a:r>
              <a:rPr lang="en-US" dirty="0">
                <a:hlinkClick r:id="rId5"/>
              </a:rPr>
              <a:t>/gks1049</a:t>
            </a:r>
            <a:r>
              <a:rPr lang="en-US" dirty="0"/>
              <a:t>. </a:t>
            </a:r>
            <a:r>
              <a:rPr lang="en-US" dirty="0">
                <a:hlinkClick r:id="rId6" tooltip="PubMed Identifier"/>
              </a:rPr>
              <a:t>PMID</a:t>
            </a:r>
            <a:r>
              <a:rPr lang="en-US" dirty="0"/>
              <a:t> </a:t>
            </a:r>
            <a:r>
              <a:rPr lang="en-US" dirty="0">
                <a:hlinkClick r:id="rId7"/>
              </a:rPr>
              <a:t>23203881</a:t>
            </a:r>
            <a:r>
              <a:rPr lang="en-US" dirty="0"/>
              <a:t>   </a:t>
            </a:r>
          </a:p>
          <a:p>
            <a:endParaRPr lang="en-US" dirty="0"/>
          </a:p>
          <a:p>
            <a:r>
              <a:rPr lang="en-US" dirty="0"/>
              <a:t>Enzymes are known to catalyze more than 5,000 reactions  From:</a:t>
            </a:r>
          </a:p>
          <a:p>
            <a:r>
              <a:rPr lang="en-US" dirty="0" err="1"/>
              <a:t>Bairoch</a:t>
            </a:r>
            <a:r>
              <a:rPr lang="en-US" dirty="0"/>
              <a:t> A (2000). </a:t>
            </a:r>
            <a:r>
              <a:rPr lang="en-US" dirty="0">
                <a:hlinkClick r:id="rId8"/>
              </a:rPr>
              <a:t>"The ENZYME database in 2000"</a:t>
            </a:r>
            <a:r>
              <a:rPr lang="en-US" dirty="0"/>
              <a:t>(PDF). </a:t>
            </a:r>
            <a:r>
              <a:rPr lang="en-US" i="1" dirty="0"/>
              <a:t>Nucleic Acids Research</a:t>
            </a:r>
            <a:r>
              <a:rPr lang="en-US" dirty="0"/>
              <a:t> </a:t>
            </a:r>
            <a:r>
              <a:rPr lang="en-US" b="1" dirty="0"/>
              <a:t>28</a:t>
            </a:r>
            <a:r>
              <a:rPr lang="en-US" dirty="0"/>
              <a:t> (1): 304–305.</a:t>
            </a:r>
            <a:r>
              <a:rPr lang="en-US" dirty="0">
                <a:hlinkClick r:id="rId4" tooltip="Digital object identifier"/>
              </a:rPr>
              <a:t>doi</a:t>
            </a:r>
            <a:r>
              <a:rPr lang="en-US" dirty="0"/>
              <a:t>:</a:t>
            </a:r>
            <a:r>
              <a:rPr lang="en-US" dirty="0">
                <a:hlinkClick r:id="rId9"/>
              </a:rPr>
              <a:t>10.1093/</a:t>
            </a:r>
            <a:r>
              <a:rPr lang="en-US" dirty="0" err="1">
                <a:hlinkClick r:id="rId9"/>
              </a:rPr>
              <a:t>nar</a:t>
            </a:r>
            <a:r>
              <a:rPr lang="en-US" dirty="0">
                <a:hlinkClick r:id="rId9"/>
              </a:rPr>
              <a:t>/28.1.304</a:t>
            </a:r>
            <a:r>
              <a:rPr lang="en-US" dirty="0"/>
              <a:t>. </a:t>
            </a:r>
            <a:r>
              <a:rPr lang="en-US" dirty="0">
                <a:hlinkClick r:id="rId10" tooltip="PubMed Central"/>
              </a:rPr>
              <a:t>PMC</a:t>
            </a:r>
            <a:r>
              <a:rPr lang="en-US" dirty="0"/>
              <a:t> </a:t>
            </a:r>
            <a:r>
              <a:rPr lang="en-US" dirty="0">
                <a:hlinkClick r:id="rId11"/>
              </a:rPr>
              <a:t>102465</a:t>
            </a:r>
            <a:r>
              <a:rPr lang="en-US" dirty="0"/>
              <a:t>.</a:t>
            </a:r>
            <a:r>
              <a:rPr lang="en-US" dirty="0">
                <a:hlinkClick r:id="rId6" tooltip="PubMed Identifier"/>
              </a:rPr>
              <a:t>PMID</a:t>
            </a:r>
            <a:r>
              <a:rPr lang="en-US" dirty="0"/>
              <a:t> </a:t>
            </a:r>
            <a:r>
              <a:rPr lang="en-US" dirty="0">
                <a:hlinkClick r:id="rId12"/>
              </a:rPr>
              <a:t>10592255</a:t>
            </a:r>
            <a:r>
              <a:rPr lang="en-US" dirty="0"/>
              <a:t>.</a:t>
            </a:r>
          </a:p>
          <a:p>
            <a:endParaRPr lang="en-US" dirty="0"/>
          </a:p>
          <a:p>
            <a:endParaRPr lang="en-US" dirty="0"/>
          </a:p>
          <a:p>
            <a:r>
              <a:rPr lang="en-US" dirty="0"/>
              <a:t>Enzymes are highly specific – they catalyze (speed up) reactions – can be millions of times faster.  Could not live without enzymes.</a:t>
            </a:r>
          </a:p>
          <a:p>
            <a:r>
              <a:rPr lang="en-US" dirty="0"/>
              <a:t>Below From:  </a:t>
            </a:r>
            <a:r>
              <a:rPr lang="en-US" dirty="0">
                <a:hlinkClick r:id="rId13"/>
              </a:rPr>
              <a:t>http://www.biologyreference.com/Dn-Ep/Enzymes.html</a:t>
            </a:r>
            <a:r>
              <a:rPr lang="en-US" dirty="0"/>
              <a:t> </a:t>
            </a:r>
          </a:p>
          <a:p>
            <a:r>
              <a:rPr lang="en-US" dirty="0"/>
              <a:t>Enzymes are incredibly efficient and highly specific biological </a:t>
            </a:r>
            <a:r>
              <a:rPr lang="en-US" b="1" dirty="0"/>
              <a:t>catalysts </a:t>
            </a:r>
            <a:r>
              <a:rPr lang="en-US" dirty="0"/>
              <a:t>. In fact, the human body would not exist without enzymes because the chemical reactions required to maintain the body simply would not occur fast enough.</a:t>
            </a:r>
          </a:p>
          <a:p>
            <a:r>
              <a:rPr lang="en-US" dirty="0"/>
              <a:t>How do enzymes do what they do? They create an environment to make the reaction energetically more favorable. This environment, the </a:t>
            </a:r>
            <a:r>
              <a:rPr lang="en-US" b="1" dirty="0"/>
              <a:t>active site </a:t>
            </a:r>
            <a:r>
              <a:rPr lang="en-US" dirty="0"/>
              <a:t>, is typically a pocket or groove that is lined with </a:t>
            </a:r>
            <a:r>
              <a:rPr lang="en-US" b="1" dirty="0"/>
              <a:t>amino acids </a:t>
            </a:r>
            <a:r>
              <a:rPr lang="en-US" dirty="0"/>
              <a:t>whose side chains bind the </a:t>
            </a:r>
            <a:r>
              <a:rPr lang="en-US" b="1" dirty="0"/>
              <a:t>substrate </a:t>
            </a:r>
            <a:r>
              <a:rPr lang="en-US" dirty="0"/>
              <a:t>(such as sugar) and aid in its chemical transformation to products (see Figure 1). Therefore, the amino acids that form the active site provide the specificity of substrate binding and the proper chemical environment so that the reaction occurs more rapidly than it otherwise would.</a:t>
            </a:r>
          </a:p>
          <a:p>
            <a:r>
              <a:rPr lang="en-US" dirty="0"/>
              <a:t>Enzymes are central to every biochemical process that occurs in the body. Most enzymes are </a:t>
            </a:r>
            <a:r>
              <a:rPr lang="en-US" b="1" dirty="0"/>
              <a:t>proteins </a:t>
            </a:r>
            <a:r>
              <a:rPr lang="en-US" dirty="0"/>
              <a:t>. There are exceptions, however. For example, there are catalytic </a:t>
            </a:r>
            <a:r>
              <a:rPr lang="en-US" dirty="0">
                <a:hlinkClick r:id="rId14" tooltip="View 'ribonucleic acid' definition from Wikipedia"/>
              </a:rPr>
              <a:t>ribonucleic acid</a:t>
            </a:r>
            <a:r>
              <a:rPr lang="en-US" dirty="0"/>
              <a:t> (RNA) molecules called ribozymes that are involved in RNA processing, and, in 1994, the first DNA enzyme was engineered. Although no naturally occurring </a:t>
            </a:r>
            <a:r>
              <a:rPr lang="en-US" dirty="0" err="1"/>
              <a:t>deoxyribozymes</a:t>
            </a:r>
            <a:r>
              <a:rPr lang="en-US" dirty="0"/>
              <a:t> have been identified, these laboratory-generated DNA enzymes are being developed as therapeutic agents to fight infectious disease and cancer.</a:t>
            </a:r>
          </a:p>
          <a:p>
            <a:r>
              <a:rPr lang="en-US" dirty="0"/>
              <a:t>All enzymes are characterized by having a high degree of specificity for their substrates, and they accelerate the rate of chemical reactions tremendously, often by a factor of a million times or more. Many heritable genetic disorders (diabetes, </a:t>
            </a:r>
            <a:r>
              <a:rPr lang="en-US" dirty="0" err="1"/>
              <a:t>Tay</a:t>
            </a:r>
            <a:r>
              <a:rPr lang="en-US" dirty="0"/>
              <a:t>-Sachs disease) occur because there is a deficiency or total absence of one or more enzymes. Other disease conditions (cancer) result because there is an excessive activity of one or more enzymes. Routine medical tests monitor the activity of enzymes in the blood, and many of the prescription drugs (penicillin, </a:t>
            </a:r>
            <a:r>
              <a:rPr lang="en-US" dirty="0">
                <a:hlinkClick r:id="rId15" tooltip="View 'methotrexate' definition from Wikipedia"/>
              </a:rPr>
              <a:t>methotrexate</a:t>
            </a:r>
            <a:r>
              <a:rPr lang="en-US" dirty="0"/>
              <a:t>) exert their effects through interactions with enzymes.</a:t>
            </a:r>
          </a:p>
        </p:txBody>
      </p:sp>
      <p:sp>
        <p:nvSpPr>
          <p:cNvPr id="4" name="Slide Number Placeholder 3"/>
          <p:cNvSpPr>
            <a:spLocks noGrp="1"/>
          </p:cNvSpPr>
          <p:nvPr>
            <p:ph type="sldNum" sz="quarter" idx="10"/>
          </p:nvPr>
        </p:nvSpPr>
        <p:spPr/>
        <p:txBody>
          <a:bodyPr/>
          <a:lstStyle/>
          <a:p>
            <a:fld id="{3C3F5014-8F2D-4B6E-8DED-7E807CE1AE70}" type="slidenum">
              <a:rPr lang="en-US" smtClean="0"/>
              <a:pPr/>
              <a:t>24</a:t>
            </a:fld>
            <a:endParaRPr lang="en-US"/>
          </a:p>
        </p:txBody>
      </p:sp>
    </p:spTree>
    <p:extLst>
      <p:ext uri="{BB962C8B-B14F-4D97-AF65-F5344CB8AC3E}">
        <p14:creationId xmlns:p14="http://schemas.microsoft.com/office/powerpoint/2010/main" val="35357550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t>Genetics</a:t>
            </a:r>
            <a:r>
              <a:rPr lang="en-US" dirty="0"/>
              <a:t> is not subjective like like fossil interpretations. </a:t>
            </a:r>
            <a:r>
              <a:rPr lang="en-US" baseline="0" dirty="0"/>
              <a:t>The great thing about genetics is that we </a:t>
            </a:r>
            <a:r>
              <a:rPr lang="en-US" dirty="0"/>
              <a:t>can measure and quantify certain things. We actually know the DNA code for proteins.  We actually know how much DNA information is needed to determine a protein.  We can actually calculate the possibility of the DNA sequences for a given protein forming by chance – and it is impossible.  </a:t>
            </a:r>
          </a:p>
        </p:txBody>
      </p:sp>
      <p:sp>
        <p:nvSpPr>
          <p:cNvPr id="4" name="Slide Number Placeholder 3"/>
          <p:cNvSpPr>
            <a:spLocks noGrp="1"/>
          </p:cNvSpPr>
          <p:nvPr>
            <p:ph type="sldNum" sz="quarter" idx="10"/>
          </p:nvPr>
        </p:nvSpPr>
        <p:spPr/>
        <p:txBody>
          <a:bodyPr/>
          <a:lstStyle/>
          <a:p>
            <a:fld id="{3C3F5014-8F2D-4B6E-8DED-7E807CE1AE70}" type="slidenum">
              <a:rPr lang="en-US" smtClean="0"/>
              <a:pPr/>
              <a:t>4</a:t>
            </a:fld>
            <a:endParaRPr lang="en-US"/>
          </a:p>
        </p:txBody>
      </p:sp>
    </p:spTree>
    <p:extLst>
      <p:ext uri="{BB962C8B-B14F-4D97-AF65-F5344CB8AC3E}">
        <p14:creationId xmlns:p14="http://schemas.microsoft.com/office/powerpoint/2010/main" val="16854587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Driving with your eyes closed make you blind to the outcome.</a:t>
            </a:r>
          </a:p>
          <a:p>
            <a:endParaRPr lang="en-US" dirty="0"/>
          </a:p>
          <a:p>
            <a:r>
              <a:rPr lang="en-US" dirty="0"/>
              <a:t>Mutations to DNA are blind to the outcome.</a:t>
            </a:r>
          </a:p>
        </p:txBody>
      </p:sp>
      <p:sp>
        <p:nvSpPr>
          <p:cNvPr id="4" name="Slide Number Placeholder 3"/>
          <p:cNvSpPr>
            <a:spLocks noGrp="1"/>
          </p:cNvSpPr>
          <p:nvPr>
            <p:ph type="sldNum" sz="quarter" idx="10"/>
          </p:nvPr>
        </p:nvSpPr>
        <p:spPr/>
        <p:txBody>
          <a:bodyPr/>
          <a:lstStyle/>
          <a:p>
            <a:fld id="{3C3F5014-8F2D-4B6E-8DED-7E807CE1AE70}" type="slidenum">
              <a:rPr lang="en-US" smtClean="0"/>
              <a:pPr/>
              <a:t>5</a:t>
            </a:fld>
            <a:endParaRPr lang="en-US"/>
          </a:p>
        </p:txBody>
      </p:sp>
    </p:spTree>
    <p:extLst>
      <p:ext uri="{BB962C8B-B14F-4D97-AF65-F5344CB8AC3E}">
        <p14:creationId xmlns:p14="http://schemas.microsoft.com/office/powerpoint/2010/main" val="12586042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833778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3F5014-8F2D-4B6E-8DED-7E807CE1AE70}" type="slidenum">
              <a:rPr lang="en-US" smtClean="0"/>
              <a:pPr/>
              <a:t>8</a:t>
            </a:fld>
            <a:endParaRPr lang="en-US"/>
          </a:p>
        </p:txBody>
      </p:sp>
    </p:spTree>
    <p:extLst>
      <p:ext uri="{BB962C8B-B14F-4D97-AF65-F5344CB8AC3E}">
        <p14:creationId xmlns:p14="http://schemas.microsoft.com/office/powerpoint/2010/main" val="2866797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3F5014-8F2D-4B6E-8DED-7E807CE1AE70}" type="slidenum">
              <a:rPr lang="en-US" smtClean="0"/>
              <a:pPr/>
              <a:t>9</a:t>
            </a:fld>
            <a:endParaRPr lang="en-US"/>
          </a:p>
        </p:txBody>
      </p:sp>
    </p:spTree>
    <p:extLst>
      <p:ext uri="{BB962C8B-B14F-4D97-AF65-F5344CB8AC3E}">
        <p14:creationId xmlns:p14="http://schemas.microsoft.com/office/powerpoint/2010/main" val="38672124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3F5014-8F2D-4B6E-8DED-7E807CE1AE70}" type="slidenum">
              <a:rPr lang="en-US" smtClean="0"/>
              <a:pPr/>
              <a:t>10</a:t>
            </a:fld>
            <a:endParaRPr lang="en-US"/>
          </a:p>
        </p:txBody>
      </p:sp>
    </p:spTree>
    <p:extLst>
      <p:ext uri="{BB962C8B-B14F-4D97-AF65-F5344CB8AC3E}">
        <p14:creationId xmlns:p14="http://schemas.microsoft.com/office/powerpoint/2010/main" val="2116663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we were to try changing a motorcycle to a car by making random changes to the motorcycle.  But suppose we only had a limited amount of motorcycles to experiment with.  And every time we made a change that made the motorcycle not work, or even made it work not as well, we had to throw the motorcycle away.</a:t>
            </a:r>
          </a:p>
          <a:p>
            <a:endParaRPr lang="en-US" dirty="0"/>
          </a:p>
          <a:p>
            <a:r>
              <a:rPr lang="en-US" dirty="0"/>
              <a:t>To e</a:t>
            </a:r>
          </a:p>
          <a:p>
            <a:endParaRPr lang="en-US" dirty="0"/>
          </a:p>
          <a:p>
            <a:endParaRPr lang="en-US" dirty="0"/>
          </a:p>
          <a:p>
            <a:r>
              <a:rPr lang="en-US" dirty="0"/>
              <a:t>http://www.ncbi.nlm.nih.gov/pmc/articles/PMC3078729/</a:t>
            </a:r>
          </a:p>
          <a:p>
            <a:r>
              <a:rPr lang="en-US" dirty="0"/>
              <a:t>Pseudogenes have long been labeled as “junk” DNA, failed copies of genes that arise during the evolution of genomes. However, recent results are challenging this moniker; indeed, some pseudogenes appear to harbor the potential to regulate their protein-coding cousins. Far from being silent relics, many pseudogenes are transcribed into RNA, some exhibiting a tissue-specific pattern of activation. </a:t>
            </a:r>
          </a:p>
        </p:txBody>
      </p:sp>
      <p:sp>
        <p:nvSpPr>
          <p:cNvPr id="4" name="Slide Number Placeholder 3"/>
          <p:cNvSpPr>
            <a:spLocks noGrp="1"/>
          </p:cNvSpPr>
          <p:nvPr>
            <p:ph type="sldNum" sz="quarter" idx="10"/>
          </p:nvPr>
        </p:nvSpPr>
        <p:spPr/>
        <p:txBody>
          <a:bodyPr/>
          <a:lstStyle/>
          <a:p>
            <a:fld id="{3C3F5014-8F2D-4B6E-8DED-7E807CE1AE70}" type="slidenum">
              <a:rPr lang="en-US" smtClean="0"/>
              <a:pPr/>
              <a:t>11</a:t>
            </a:fld>
            <a:endParaRPr lang="en-US"/>
          </a:p>
        </p:txBody>
      </p:sp>
    </p:spTree>
    <p:extLst>
      <p:ext uri="{BB962C8B-B14F-4D97-AF65-F5344CB8AC3E}">
        <p14:creationId xmlns:p14="http://schemas.microsoft.com/office/powerpoint/2010/main" val="28492938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video" Target="file:///C:\InfoByChance\ChainBreakOneLink.avi" TargetMode="External"/><Relationship Id="rId1" Type="http://schemas.microsoft.com/office/2007/relationships/media" Target="file:///C:\InfoByChance\ChainBreakOneLink.avi" TargetMode="External"/><Relationship Id="rId5" Type="http://schemas.openxmlformats.org/officeDocument/2006/relationships/image" Target="../media/image5.wmf"/><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1.xml"/><Relationship Id="rId1" Type="http://schemas.openxmlformats.org/officeDocument/2006/relationships/video" Target="file:///C:\InfoByChance\Chain%20Break%20Ball%20Falls.mpg" TargetMode="External"/><Relationship Id="rId4" Type="http://schemas.openxmlformats.org/officeDocument/2006/relationships/image" Target="../media/image5.w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1">
          <a:gsLst>
            <a:gs pos="0">
              <a:schemeClr val="bg1">
                <a:shade val="100000"/>
                <a:satMod val="150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8F6BCBE8-30B0-4476-8762-9236B142003A}" type="datetimeFigureOut">
              <a:rPr lang="en-US" smtClean="0"/>
              <a:pPr/>
              <a:t>11/4/2017</a:t>
            </a:fld>
            <a:endParaRPr lang="en-US" sz="1100" dirty="0">
              <a:solidFill>
                <a:schemeClr val="tx2"/>
              </a:solidFill>
            </a:endParaRPr>
          </a:p>
        </p:txBody>
      </p:sp>
      <p:sp>
        <p:nvSpPr>
          <p:cNvPr id="17" name="Footer Placeholder 16"/>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29" name="Slide Number Placeholder 28"/>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latin typeface="Arial" pitchFamily="34" charset="0"/>
                <a:cs typeface="Arial" pitchFamily="34" charset="0"/>
              </a:defRPr>
            </a:lvl1pPr>
            <a:extLst/>
          </a:lstStyle>
          <a:p>
            <a:r>
              <a:rPr kumimoji="0" lang="en-US" dirty="0"/>
              <a:t>Click to edit Master title style</a:t>
            </a:r>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baseline="0">
                <a:solidFill>
                  <a:schemeClr val="tx1"/>
                </a:solidFill>
                <a:latin typeface="Arial"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a:t>Click to edit Master title style</a:t>
            </a:r>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F6BCBE8-30B0-4476-8762-9236B142003A}" type="datetimeFigureOut">
              <a:rPr lang="en-US" smtClean="0"/>
              <a:pPr/>
              <a:t>11/4/2017</a:t>
            </a:fld>
            <a:endParaRPr lang="en-US" sz="1100" dirty="0">
              <a:solidFill>
                <a:schemeClr val="tx2"/>
              </a:solidFill>
            </a:endParaRPr>
          </a:p>
        </p:txBody>
      </p:sp>
      <p:sp>
        <p:nvSpPr>
          <p:cNvPr id="6" name="Footer Placeholder 5"/>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7" name="Slide Number Placeholder 6"/>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a:t>Click to edit Master title style</a:t>
            </a:r>
          </a:p>
        </p:txBody>
      </p:sp>
      <p:sp>
        <p:nvSpPr>
          <p:cNvPr id="3" name="Picture Placeholder 2"/>
          <p:cNvSpPr>
            <a:spLocks noGrp="1"/>
          </p:cNvSpPr>
          <p:nvPr>
            <p:ph type="pic" idx="1"/>
          </p:nvPr>
        </p:nvSpPr>
        <p:spPr>
          <a:xfrm>
            <a:off x="685800" y="1905000"/>
            <a:ext cx="3352800" cy="4953000"/>
          </a:xfrm>
          <a:solidFill>
            <a:schemeClr val="bg2"/>
          </a:solidFill>
        </p:spPr>
        <p:txBody>
          <a:bodyPr/>
          <a:lstStyle>
            <a:lvl1pPr marL="0" indent="0">
              <a:buNone/>
              <a:defRPr sz="3200"/>
            </a:lvl1pPr>
            <a:extLst/>
          </a:lstStyle>
          <a:p>
            <a:r>
              <a:rPr kumimoji="0" lang="en-US" dirty="0"/>
              <a:t>Click icon to add picture</a:t>
            </a:r>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p>
            <a:fld id="{8F6BCBE8-30B0-4476-8762-9236B142003A}" type="datetimeFigureOut">
              <a:rPr lang="en-US" smtClean="0"/>
              <a:pPr/>
              <a:t>11/4/2017</a:t>
            </a:fld>
            <a:endParaRPr lang="en-US" sz="1100" dirty="0">
              <a:solidFill>
                <a:schemeClr val="tx2"/>
              </a:solidFill>
            </a:endParaRPr>
          </a:p>
        </p:txBody>
      </p:sp>
      <p:sp>
        <p:nvSpPr>
          <p:cNvPr id="6" name="Footer Placeholder 5"/>
          <p:cNvSpPr>
            <a:spLocks noGrp="1"/>
          </p:cNvSpPr>
          <p:nvPr>
            <p:ph type="ftr" sz="quarter" idx="11"/>
          </p:nvPr>
        </p:nvSpPr>
        <p:spPr>
          <a:xfrm>
            <a:off x="914400" y="55499"/>
            <a:ext cx="5562600" cy="365125"/>
          </a:xfrm>
        </p:spPr>
        <p:txBody>
          <a:bodyPr/>
          <a:lstStyle/>
          <a:p>
            <a:pPr algn="r" eaLnBrk="1" latinLnBrk="0" hangingPunct="1"/>
            <a:endParaRPr kumimoji="0" lang="en-US" sz="1100" dirty="0">
              <a:solidFill>
                <a:schemeClr val="tx2"/>
              </a:solidFill>
            </a:endParaRPr>
          </a:p>
        </p:txBody>
      </p:sp>
      <p:sp>
        <p:nvSpPr>
          <p:cNvPr id="7" name="Slide Number Placeholder 6"/>
          <p:cNvSpPr>
            <a:spLocks noGrp="1"/>
          </p:cNvSpPr>
          <p:nvPr>
            <p:ph type="sldNum" sz="quarter" idx="12"/>
          </p:nvPr>
        </p:nvSpPr>
        <p:spPr>
          <a:xfrm>
            <a:off x="8610600" y="55499"/>
            <a:ext cx="457200" cy="365125"/>
          </a:xfrm>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F6BCBE8-30B0-4476-8762-9236B142003A}" type="datetimeFigureOut">
              <a:rPr lang="en-US" smtClean="0"/>
              <a:pPr/>
              <a:t>11/4/2017</a:t>
            </a:fld>
            <a:endParaRPr lang="en-US" sz="1100" dirty="0">
              <a:solidFill>
                <a:schemeClr val="tx2"/>
              </a:solidFill>
            </a:endParaRPr>
          </a:p>
        </p:txBody>
      </p:sp>
      <p:sp>
        <p:nvSpPr>
          <p:cNvPr id="5" name="Footer Placeholder 4"/>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p>
            <a:r>
              <a:rPr kumimoji="0" lang="en-US"/>
              <a:t>Click to edit Master title style</a:t>
            </a:r>
          </a:p>
        </p:txBody>
      </p:sp>
      <p:sp>
        <p:nvSpPr>
          <p:cNvPr id="3" name="Vertical Text Placeholder 2"/>
          <p:cNvSpPr>
            <a:spLocks noGrp="1"/>
          </p:cNvSpPr>
          <p:nvPr>
            <p:ph type="body" orient="vert" idx="1"/>
          </p:nvPr>
        </p:nvSpPr>
        <p:spPr>
          <a:xfrm>
            <a:off x="609600" y="274639"/>
            <a:ext cx="5867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F6BCBE8-30B0-4476-8762-9236B142003A}" type="datetimeFigureOut">
              <a:rPr lang="en-US" smtClean="0"/>
              <a:pPr/>
              <a:t>11/4/2017</a:t>
            </a:fld>
            <a:endParaRPr lang="en-US" sz="1100" dirty="0">
              <a:solidFill>
                <a:schemeClr val="tx2"/>
              </a:solidFill>
            </a:endParaRPr>
          </a:p>
        </p:txBody>
      </p:sp>
      <p:sp>
        <p:nvSpPr>
          <p:cNvPr id="5" name="Footer Placeholder 4"/>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rotWithShape="1">
          <a:gsLst>
            <a:gs pos="0">
              <a:schemeClr val="bg1">
                <a:shade val="100000"/>
                <a:satMod val="150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extLst/>
          </a:lstStyle>
          <a:p>
            <a:r>
              <a:rPr kumimoji="0" lang="en-US" dirty="0"/>
              <a:t>Click to edit Master title style</a:t>
            </a:r>
          </a:p>
        </p:txBody>
      </p:sp>
      <p:sp>
        <p:nvSpPr>
          <p:cNvPr id="3" name="Content Placeholder 2"/>
          <p:cNvSpPr>
            <a:spLocks noGrp="1"/>
          </p:cNvSpPr>
          <p:nvPr>
            <p:ph idx="1"/>
          </p:nvPr>
        </p:nvSpPr>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Date Placeholder 3"/>
          <p:cNvSpPr>
            <a:spLocks noGrp="1"/>
          </p:cNvSpPr>
          <p:nvPr>
            <p:ph type="dt" sz="half" idx="10"/>
          </p:nvPr>
        </p:nvSpPr>
        <p:spPr/>
        <p:txBody>
          <a:bodyPr/>
          <a:lstStyle/>
          <a:p>
            <a:fld id="{8F6BCBE8-30B0-4476-8762-9236B142003A}" type="datetimeFigureOut">
              <a:rPr lang="en-US" smtClean="0"/>
              <a:pPr/>
              <a:t>11/4/2017</a:t>
            </a:fld>
            <a:endParaRPr lang="en-US" sz="1100" dirty="0">
              <a:solidFill>
                <a:schemeClr val="tx2"/>
              </a:solidFill>
            </a:endParaRPr>
          </a:p>
        </p:txBody>
      </p:sp>
      <p:sp>
        <p:nvSpPr>
          <p:cNvPr id="5" name="Footer Placeholder 4"/>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bg>
      <p:bgPr>
        <a:gradFill rotWithShape="1">
          <a:gsLst>
            <a:gs pos="0">
              <a:schemeClr val="bg1">
                <a:shade val="100000"/>
                <a:satMod val="150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F6BCBE8-30B0-4476-8762-9236B142003A}" type="datetimeFigureOut">
              <a:rPr lang="en-US" smtClean="0"/>
              <a:pPr/>
              <a:t>11/4/2017</a:t>
            </a:fld>
            <a:endParaRPr lang="en-US" sz="1100" dirty="0">
              <a:solidFill>
                <a:schemeClr val="tx2"/>
              </a:solidFill>
            </a:endParaRPr>
          </a:p>
        </p:txBody>
      </p:sp>
      <p:sp>
        <p:nvSpPr>
          <p:cNvPr id="4" name="Footer Placeholder 3"/>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5" name="Slide Number Placeholder 4"/>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extLst>
      <p:ext uri="{BB962C8B-B14F-4D97-AF65-F5344CB8AC3E}">
        <p14:creationId xmlns:p14="http://schemas.microsoft.com/office/powerpoint/2010/main" val="4235468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F6BCBE8-30B0-4476-8762-9236B142003A}" type="datetimeFigureOut">
              <a:rPr lang="en-US" smtClean="0"/>
              <a:pPr/>
              <a:t>11/4/2017</a:t>
            </a:fld>
            <a:endParaRPr lang="en-US" sz="1100" dirty="0">
              <a:solidFill>
                <a:schemeClr val="tx2"/>
              </a:solidFill>
            </a:endParaRPr>
          </a:p>
        </p:txBody>
      </p:sp>
      <p:sp>
        <p:nvSpPr>
          <p:cNvPr id="5" name="Footer Placeholder 4"/>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a:t>Click to edit Master title style</a:t>
            </a:r>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p>
            <a:r>
              <a:rPr kumimoji="0" lang="en-US"/>
              <a:t>Click to edit Master title style</a:t>
            </a:r>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F6BCBE8-30B0-4476-8762-9236B142003A}" type="datetimeFigureOut">
              <a:rPr lang="en-US" smtClean="0"/>
              <a:pPr/>
              <a:t>11/4/2017</a:t>
            </a:fld>
            <a:endParaRPr lang="en-US" sz="1100" dirty="0">
              <a:solidFill>
                <a:schemeClr val="tx2"/>
              </a:solidFill>
            </a:endParaRPr>
          </a:p>
        </p:txBody>
      </p:sp>
      <p:sp>
        <p:nvSpPr>
          <p:cNvPr id="6" name="Footer Placeholder 5"/>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7" name="Slide Number Placeholder 6"/>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a:t>Click to edit Master title style</a:t>
            </a:r>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F6BCBE8-30B0-4476-8762-9236B142003A}" type="datetimeFigureOut">
              <a:rPr lang="en-US" smtClean="0"/>
              <a:pPr/>
              <a:t>11/4/2017</a:t>
            </a:fld>
            <a:endParaRPr lang="en-US" sz="1100" dirty="0">
              <a:solidFill>
                <a:schemeClr val="tx2"/>
              </a:solidFill>
            </a:endParaRPr>
          </a:p>
        </p:txBody>
      </p:sp>
      <p:sp>
        <p:nvSpPr>
          <p:cNvPr id="8" name="Footer Placeholder 7"/>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9" name="Slide Number Placeholder 8"/>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00" y="228600"/>
            <a:ext cx="4495800" cy="685800"/>
          </a:xfrm>
        </p:spPr>
        <p:txBody>
          <a:bodyPr/>
          <a:lstStyle>
            <a:lvl1pPr>
              <a:defRPr sz="4000" cap="none" baseline="0"/>
            </a:lvl1pPr>
            <a:extLst/>
          </a:lstStyle>
          <a:p>
            <a:endParaRPr kumimoji="0" lang="en-US" dirty="0"/>
          </a:p>
        </p:txBody>
      </p:sp>
      <p:sp>
        <p:nvSpPr>
          <p:cNvPr id="3" name="Date Placeholder 2"/>
          <p:cNvSpPr>
            <a:spLocks noGrp="1"/>
          </p:cNvSpPr>
          <p:nvPr>
            <p:ph type="dt" sz="half" idx="10"/>
          </p:nvPr>
        </p:nvSpPr>
        <p:spPr/>
        <p:txBody>
          <a:bodyPr/>
          <a:lstStyle/>
          <a:p>
            <a:fld id="{8F6BCBE8-30B0-4476-8762-9236B142003A}" type="datetimeFigureOut">
              <a:rPr lang="en-US" smtClean="0"/>
              <a:pPr/>
              <a:t>11/4/2017</a:t>
            </a:fld>
            <a:endParaRPr lang="en-US" sz="1100" dirty="0">
              <a:solidFill>
                <a:schemeClr val="tx2"/>
              </a:solidFill>
            </a:endParaRPr>
          </a:p>
        </p:txBody>
      </p:sp>
      <p:sp>
        <p:nvSpPr>
          <p:cNvPr id="4" name="Footer Placeholder 3"/>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5" name="Slide Number Placeholder 4"/>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pic>
        <p:nvPicPr>
          <p:cNvPr id="6" name="Picture 5" descr="NumberedChainWithTrashCanUnderneath.jpg"/>
          <p:cNvPicPr>
            <a:picLocks noChangeAspect="1"/>
          </p:cNvPicPr>
          <p:nvPr userDrawn="1"/>
        </p:nvPicPr>
        <p:blipFill>
          <a:blip r:embed="rId2" cstate="print"/>
          <a:stretch>
            <a:fillRect/>
          </a:stretch>
        </p:blipFill>
        <p:spPr>
          <a:xfrm>
            <a:off x="1143000" y="0"/>
            <a:ext cx="1904999" cy="685800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hainBreak 1 Link">
    <p:spTree>
      <p:nvGrpSpPr>
        <p:cNvPr id="1" name=""/>
        <p:cNvGrpSpPr/>
        <p:nvPr/>
      </p:nvGrpSpPr>
      <p:grpSpPr>
        <a:xfrm>
          <a:off x="0" y="0"/>
          <a:ext cx="0" cy="0"/>
          <a:chOff x="0" y="0"/>
          <a:chExt cx="0" cy="0"/>
        </a:xfrm>
      </p:grpSpPr>
      <p:pic>
        <p:nvPicPr>
          <p:cNvPr id="5" name="ChainBreakOneLink.avi">
            <a:hlinkClick r:id="" action="ppaction://media"/>
          </p:cNvPr>
          <p:cNvPicPr>
            <a:picLocks noChangeAspect="1"/>
          </p:cNvPicPr>
          <p:nvPr>
            <a:videoFile r:link="rId2"/>
            <p:extLst>
              <p:ext uri="{DAA4B4D4-6D71-4841-9C94-3DE7FCFB9230}">
                <p14:media xmlns:p14="http://schemas.microsoft.com/office/powerpoint/2010/main" r:link="rId1"/>
              </p:ext>
            </p:extLst>
          </p:nvPr>
        </p:nvPicPr>
        <p:blipFill>
          <a:blip r:embed="rId4" cstate="print"/>
          <a:stretch>
            <a:fillRect/>
          </a:stretch>
        </p:blipFill>
        <p:spPr>
          <a:xfrm>
            <a:off x="0" y="1600200"/>
            <a:ext cx="4680155" cy="3581400"/>
          </a:xfrm>
          <a:prstGeom prst="rect">
            <a:avLst/>
          </a:prstGeom>
        </p:spPr>
      </p:pic>
      <p:pic>
        <p:nvPicPr>
          <p:cNvPr id="1026" name="Picture 2" descr="C:\Users\John\AppData\Local\Microsoft\Windows\Temporary Internet Files\Content.IE5\9RE0T43V\MC900116354[1].wmf"/>
          <p:cNvPicPr>
            <a:picLocks noChangeAspect="1" noChangeArrowheads="1"/>
          </p:cNvPicPr>
          <p:nvPr userDrawn="1"/>
        </p:nvPicPr>
        <p:blipFill>
          <a:blip r:embed="rId5" cstate="print"/>
          <a:srcRect/>
          <a:stretch>
            <a:fillRect/>
          </a:stretch>
        </p:blipFill>
        <p:spPr bwMode="auto">
          <a:xfrm>
            <a:off x="7162800" y="152400"/>
            <a:ext cx="1776679" cy="886054"/>
          </a:xfrm>
          <a:prstGeom prst="rect">
            <a:avLst/>
          </a:prstGeom>
          <a:noFill/>
        </p:spPr>
      </p:pic>
      <p:sp>
        <p:nvSpPr>
          <p:cNvPr id="10" name="Text Placeholder 9"/>
          <p:cNvSpPr>
            <a:spLocks noGrp="1"/>
          </p:cNvSpPr>
          <p:nvPr>
            <p:ph type="body" sz="quarter" idx="10"/>
          </p:nvPr>
        </p:nvSpPr>
        <p:spPr>
          <a:xfrm>
            <a:off x="4724400" y="2209800"/>
            <a:ext cx="4419600" cy="2514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833"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ChainBreaksBallFalls">
    <p:spTree>
      <p:nvGrpSpPr>
        <p:cNvPr id="1" name=""/>
        <p:cNvGrpSpPr/>
        <p:nvPr/>
      </p:nvGrpSpPr>
      <p:grpSpPr>
        <a:xfrm>
          <a:off x="0" y="0"/>
          <a:ext cx="0" cy="0"/>
          <a:chOff x="0" y="0"/>
          <a:chExt cx="0" cy="0"/>
        </a:xfrm>
      </p:grpSpPr>
      <p:pic>
        <p:nvPicPr>
          <p:cNvPr id="7" name="Chain Break Ball Falls.mpg">
            <a:hlinkClick r:id="" action="ppaction://media"/>
          </p:cNvPr>
          <p:cNvPicPr>
            <a:picLocks noRot="1" noChangeAspect="1"/>
          </p:cNvPicPr>
          <p:nvPr userDrawn="1">
            <a:videoFile r:link="rId1"/>
          </p:nvPr>
        </p:nvPicPr>
        <p:blipFill rotWithShape="1">
          <a:blip r:embed="rId3" cstate="print"/>
          <a:srcRect r="68940"/>
          <a:stretch/>
        </p:blipFill>
        <p:spPr>
          <a:xfrm>
            <a:off x="4038600" y="-4572000"/>
            <a:ext cx="8686800" cy="15572678"/>
          </a:xfrm>
          <a:prstGeom prst="rect">
            <a:avLst/>
          </a:prstGeom>
        </p:spPr>
      </p:pic>
      <p:sp>
        <p:nvSpPr>
          <p:cNvPr id="10" name="Text Placeholder 9"/>
          <p:cNvSpPr>
            <a:spLocks noGrp="1"/>
          </p:cNvSpPr>
          <p:nvPr>
            <p:ph type="body" sz="quarter" idx="10"/>
          </p:nvPr>
        </p:nvSpPr>
        <p:spPr>
          <a:xfrm>
            <a:off x="228600" y="1219200"/>
            <a:ext cx="3657600" cy="350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26" name="Picture 2" descr="C:\Users\John\AppData\Local\Microsoft\Windows\Temporary Internet Files\Content.IE5\9RE0T43V\MC900116354[1].wmf"/>
          <p:cNvPicPr>
            <a:picLocks noChangeAspect="1" noChangeArrowheads="1"/>
          </p:cNvPicPr>
          <p:nvPr userDrawn="1"/>
        </p:nvPicPr>
        <p:blipFill>
          <a:blip r:embed="rId4" cstate="print"/>
          <a:srcRect/>
          <a:stretch>
            <a:fillRect/>
          </a:stretch>
        </p:blipFill>
        <p:spPr bwMode="auto">
          <a:xfrm>
            <a:off x="7162800" y="152400"/>
            <a:ext cx="1776679" cy="88605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withEffect">
                                  <p:stCondLst>
                                    <p:cond delay="0"/>
                                  </p:stCondLst>
                                  <p:childTnLst>
                                    <p:cmd type="call" cmd="playFrom(0.0)">
                                      <p:cBhvr>
                                        <p:cTn id="6" dur="15117"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7"/>
                </p:tgtEl>
              </p:cMediaNode>
            </p:video>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chemeClr val="bg1">
                <a:shade val="100000"/>
                <a:satMod val="150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p>
            <a:r>
              <a:rPr kumimoji="0" lang="en-US" dirty="0"/>
              <a:t>Click to edit Master title style</a:t>
            </a:r>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8F6BCBE8-30B0-4476-8762-9236B142003A}" type="datetimeFigureOut">
              <a:rPr lang="en-US" smtClean="0"/>
              <a:pPr/>
              <a:t>11/4/2017</a:t>
            </a:fld>
            <a:endParaRPr lang="en-US" sz="1100" dirty="0">
              <a:solidFill>
                <a:schemeClr val="tx2"/>
              </a:solidFill>
            </a:endParaRPr>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pPr algn="r" eaLnBrk="1" latinLnBrk="0" hangingPunct="1"/>
            <a:endParaRPr kumimoji="0" lang="en-US" sz="1100" dirty="0">
              <a:solidFill>
                <a:schemeClr val="tx2"/>
              </a:solidFill>
            </a:endParaRPr>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pic>
        <p:nvPicPr>
          <p:cNvPr id="18" name="Content Placeholder 3"/>
          <p:cNvPicPr>
            <a:picLocks/>
          </p:cNvPicPr>
          <p:nvPr userDrawn="1"/>
        </p:nvPicPr>
        <p:blipFill>
          <a:blip r:embed="rId15" cstate="print"/>
          <a:srcRect/>
          <a:stretch>
            <a:fillRect/>
          </a:stretch>
        </p:blipFill>
        <p:spPr bwMode="auto">
          <a:xfrm>
            <a:off x="7772400" y="117436"/>
            <a:ext cx="1219200" cy="720764"/>
          </a:xfrm>
          <a:prstGeom prst="rect">
            <a:avLst/>
          </a:prstGeom>
          <a:noFill/>
          <a:ln w="9525">
            <a:noFill/>
            <a:miter lim="800000"/>
            <a:headEnd/>
            <a:tailEnd/>
          </a:ln>
        </p:spPr>
      </p:pic>
    </p:spTree>
  </p:cSld>
  <p:clrMap bg1="dk1" tx1="lt1" bg2="dk2" tx2="lt2" accent1="accent1" accent2="accent2" accent3="accent3" accent4="accent4" accent5="accent5" accent6="accent6" hlink="hlink" folHlink="folHlink"/>
  <p:sldLayoutIdLst>
    <p:sldLayoutId id="2147484045" r:id="rId1"/>
    <p:sldLayoutId id="2147484046" r:id="rId2"/>
    <p:sldLayoutId id="2147484057" r:id="rId3"/>
    <p:sldLayoutId id="2147484047" r:id="rId4"/>
    <p:sldLayoutId id="2147484048" r:id="rId5"/>
    <p:sldLayoutId id="2147484049" r:id="rId6"/>
    <p:sldLayoutId id="2147484050" r:id="rId7"/>
    <p:sldLayoutId id="2147484051" r:id="rId8"/>
    <p:sldLayoutId id="2147484056" r:id="rId9"/>
    <p:sldLayoutId id="2147484052" r:id="rId10"/>
    <p:sldLayoutId id="2147484053" r:id="rId11"/>
    <p:sldLayoutId id="2147484054" r:id="rId12"/>
    <p:sldLayoutId id="2147484055" r:id="rId13"/>
  </p:sldLayoutIdLst>
  <p:txStyles>
    <p:titleStyle>
      <a:lvl1pPr algn="l" rtl="0" eaLnBrk="1" latinLnBrk="0" hangingPunct="1">
        <a:spcBef>
          <a:spcPct val="0"/>
        </a:spcBef>
        <a:buNone/>
        <a:defRPr kumimoji="0" sz="4000" kern="1200" spc="-100" baseline="0">
          <a:solidFill>
            <a:schemeClr val="tx2">
              <a:satMod val="200000"/>
            </a:schemeClr>
          </a:solidFill>
          <a:latin typeface="Arial" pitchFamily="34" charset="0"/>
          <a:ea typeface="+mj-ea"/>
          <a:cs typeface="Arial" pitchFamily="34" charset="0"/>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Arial" pitchFamily="34" charset="0"/>
          <a:ea typeface="+mn-ea"/>
          <a:cs typeface="Arial" pitchFamily="34" charset="0"/>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Arial" pitchFamily="34" charset="0"/>
          <a:ea typeface="+mn-ea"/>
          <a:cs typeface="Arial" pitchFamily="34" charset="0"/>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Arial" pitchFamily="34" charset="0"/>
          <a:ea typeface="+mn-ea"/>
          <a:cs typeface="Arial" pitchFamily="34" charset="0"/>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Arial" pitchFamily="34" charset="0"/>
          <a:ea typeface="+mn-ea"/>
          <a:cs typeface="Arial" pitchFamily="34" charset="0"/>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Arial" pitchFamily="34" charset="0"/>
          <a:ea typeface="+mn-ea"/>
          <a:cs typeface="Arial" pitchFamily="34" charset="0"/>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952501" y="1173960"/>
            <a:ext cx="7315199" cy="1295400"/>
          </a:xfrm>
          <a:prstGeom prst="rect">
            <a:avLst/>
          </a:prstGeom>
        </p:spPr>
        <p:txBody>
          <a:bodyPr vert="horz" lIns="100584" tIns="45720" anchor="b">
            <a:normAutofit/>
          </a:bodyPr>
          <a:lstStyle>
            <a:lvl1pPr marL="0" indent="0" algn="l" rtl="0" eaLnBrk="1" latinLnBrk="0" hangingPunct="1">
              <a:spcBef>
                <a:spcPts val="0"/>
              </a:spcBef>
              <a:buClr>
                <a:schemeClr val="tx2"/>
              </a:buClr>
              <a:buSzPct val="95000"/>
              <a:buFont typeface="Wingdings"/>
              <a:buNone/>
              <a:defRPr kumimoji="0" sz="2000" kern="1200" baseline="0">
                <a:solidFill>
                  <a:schemeClr val="tx1"/>
                </a:solidFill>
                <a:latin typeface="Arial" pitchFamily="34" charset="0"/>
                <a:ea typeface="+mn-ea"/>
                <a:cs typeface="Arial" pitchFamily="34" charset="0"/>
              </a:defRPr>
            </a:lvl1pPr>
            <a:lvl2pPr marL="457200" indent="0" algn="ctr" rtl="0" eaLnBrk="1" latinLnBrk="0" hangingPunct="1">
              <a:spcBef>
                <a:spcPct val="20000"/>
              </a:spcBef>
              <a:buClr>
                <a:schemeClr val="accent2"/>
              </a:buClr>
              <a:buSzPct val="90000"/>
              <a:buFont typeface="Wingdings"/>
              <a:buNone/>
              <a:defRPr kumimoji="0" sz="2600" kern="1200">
                <a:solidFill>
                  <a:schemeClr val="tx1"/>
                </a:solidFill>
                <a:latin typeface="Arial" pitchFamily="34" charset="0"/>
                <a:ea typeface="+mn-ea"/>
                <a:cs typeface="Arial" pitchFamily="34" charset="0"/>
              </a:defRPr>
            </a:lvl2pPr>
            <a:lvl3pPr marL="914400" indent="0" algn="ctr" rtl="0" eaLnBrk="1" latinLnBrk="0" hangingPunct="1">
              <a:spcBef>
                <a:spcPct val="20000"/>
              </a:spcBef>
              <a:buClr>
                <a:schemeClr val="accent2"/>
              </a:buClr>
              <a:buFont typeface="Wingdings 2"/>
              <a:buNone/>
              <a:defRPr kumimoji="0" sz="2400" kern="1200">
                <a:solidFill>
                  <a:schemeClr val="tx1"/>
                </a:solidFill>
                <a:latin typeface="Arial" pitchFamily="34" charset="0"/>
                <a:ea typeface="+mn-ea"/>
                <a:cs typeface="Arial" pitchFamily="34" charset="0"/>
              </a:defRPr>
            </a:lvl3pPr>
            <a:lvl4pPr marL="1371600" indent="0" algn="ctr" rtl="0" eaLnBrk="1" latinLnBrk="0" hangingPunct="1">
              <a:spcBef>
                <a:spcPct val="20000"/>
              </a:spcBef>
              <a:buClr>
                <a:schemeClr val="accent3"/>
              </a:buClr>
              <a:buFont typeface="Wingdings 3"/>
              <a:buNone/>
              <a:defRPr kumimoji="0" sz="2200" kern="1200">
                <a:solidFill>
                  <a:schemeClr val="tx1"/>
                </a:solidFill>
                <a:latin typeface="Arial" pitchFamily="34" charset="0"/>
                <a:ea typeface="+mn-ea"/>
                <a:cs typeface="Arial" pitchFamily="34" charset="0"/>
              </a:defRPr>
            </a:lvl4pPr>
            <a:lvl5pPr marL="1828800" indent="0" algn="ctr" rtl="0" eaLnBrk="1" latinLnBrk="0" hangingPunct="1">
              <a:spcBef>
                <a:spcPct val="20000"/>
              </a:spcBef>
              <a:buClr>
                <a:schemeClr val="accent3"/>
              </a:buClr>
              <a:buFont typeface="Wingdings 2"/>
              <a:buNone/>
              <a:defRPr kumimoji="0" sz="2000" kern="1200">
                <a:solidFill>
                  <a:schemeClr val="tx1"/>
                </a:solidFill>
                <a:latin typeface="Arial" pitchFamily="34" charset="0"/>
                <a:ea typeface="+mn-ea"/>
                <a:cs typeface="Arial" pitchFamily="34" charset="0"/>
              </a:defRPr>
            </a:lvl5pPr>
            <a:lvl6pPr marL="2286000" indent="0" algn="ctr" rtl="0" eaLnBrk="1" latinLnBrk="0" hangingPunct="1">
              <a:spcBef>
                <a:spcPct val="2000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4"/>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accent4"/>
              </a:buClr>
              <a:buFont typeface="Wingdings 2"/>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accent4"/>
              </a:buClr>
              <a:buFont typeface="Wingdings 2"/>
              <a:buNone/>
              <a:defRPr kumimoji="0" sz="1600" kern="1200">
                <a:solidFill>
                  <a:schemeClr val="tx1"/>
                </a:solidFill>
                <a:latin typeface="+mn-lt"/>
                <a:ea typeface="+mn-ea"/>
                <a:cs typeface="+mn-cs"/>
              </a:defRPr>
            </a:lvl9pPr>
            <a:extLst/>
          </a:lstStyle>
          <a:p>
            <a:pPr marL="68580" algn="ctr"/>
            <a:r>
              <a:rPr lang="en-US" sz="3600" dirty="0">
                <a:solidFill>
                  <a:schemeClr val="accent4">
                    <a:lumMod val="60000"/>
                    <a:lumOff val="40000"/>
                  </a:schemeClr>
                </a:solidFill>
              </a:rPr>
              <a:t>Are You an Accident of Nature?</a:t>
            </a:r>
          </a:p>
          <a:p>
            <a:pPr marL="68580" lvl="0" algn="ctr"/>
            <a:r>
              <a:rPr lang="en-US" sz="3600" dirty="0">
                <a:solidFill>
                  <a:schemeClr val="accent4">
                    <a:lumMod val="60000"/>
                    <a:lumOff val="40000"/>
                  </a:schemeClr>
                </a:solidFill>
              </a:rPr>
              <a:t>Part </a:t>
            </a:r>
            <a:r>
              <a:rPr lang="en-US" sz="3600" dirty="0" smtClean="0">
                <a:solidFill>
                  <a:schemeClr val="accent4">
                    <a:lumMod val="60000"/>
                    <a:lumOff val="40000"/>
                  </a:schemeClr>
                </a:solidFill>
              </a:rPr>
              <a:t>8</a:t>
            </a:r>
            <a:endParaRPr lang="en-US" sz="3600" dirty="0">
              <a:solidFill>
                <a:schemeClr val="accent4">
                  <a:lumMod val="60000"/>
                  <a:lumOff val="40000"/>
                </a:schemeClr>
              </a:solidFill>
            </a:endParaRPr>
          </a:p>
        </p:txBody>
      </p:sp>
      <p:sp>
        <p:nvSpPr>
          <p:cNvPr id="7" name="Subtitle 2"/>
          <p:cNvSpPr txBox="1">
            <a:spLocks/>
          </p:cNvSpPr>
          <p:nvPr/>
        </p:nvSpPr>
        <p:spPr>
          <a:xfrm>
            <a:off x="838200" y="3200400"/>
            <a:ext cx="7620000" cy="1143000"/>
          </a:xfrm>
          <a:prstGeom prst="rect">
            <a:avLst/>
          </a:prstGeom>
        </p:spPr>
        <p:txBody>
          <a:bodyPr vert="horz" lIns="100584" tIns="45720" anchor="b">
            <a:noAutofit/>
          </a:bodyPr>
          <a:lstStyle/>
          <a:p>
            <a:pPr marL="0" marR="0" lvl="0" indent="0" algn="ctr" defTabSz="914400" rtl="0" eaLnBrk="1" fontAlgn="auto" latinLnBrk="0" hangingPunct="1">
              <a:lnSpc>
                <a:spcPct val="100000"/>
              </a:lnSpc>
              <a:spcBef>
                <a:spcPts val="0"/>
              </a:spcBef>
              <a:spcAft>
                <a:spcPts val="0"/>
              </a:spcAft>
              <a:buClr>
                <a:schemeClr val="tx2"/>
              </a:buClr>
              <a:buSzPct val="95000"/>
              <a:buFont typeface="Wingdings"/>
              <a:buNone/>
              <a:tabLst/>
              <a:defRPr/>
            </a:pPr>
            <a:r>
              <a:rPr kumimoji="0" lang="en-US" sz="3600" b="1" i="0" strike="noStrike" kern="1200" spc="0" normalizeH="0" noProof="0" dirty="0">
                <a:ln>
                  <a:noFill/>
                </a:ln>
                <a:solidFill>
                  <a:schemeClr val="tx1"/>
                </a:solidFill>
                <a:effectLst/>
                <a:uLnTx/>
                <a:uFillTx/>
                <a:latin typeface="Arial" panose="020B0604020202020204" pitchFamily="34" charset="0"/>
                <a:cs typeface="Arial" panose="020B0604020202020204" pitchFamily="34" charset="0"/>
              </a:rPr>
              <a:t> Evolution from </a:t>
            </a:r>
            <a:r>
              <a:rPr kumimoji="0" lang="en-US" sz="3600" b="1" i="0" strike="noStrike" kern="1200" spc="0" normalizeH="0" noProof="0" dirty="0" smtClean="0">
                <a:ln>
                  <a:noFill/>
                </a:ln>
                <a:solidFill>
                  <a:schemeClr val="tx1"/>
                </a:solidFill>
                <a:effectLst/>
                <a:uLnTx/>
                <a:uFillTx/>
                <a:latin typeface="Arial" panose="020B0604020202020204" pitchFamily="34" charset="0"/>
                <a:cs typeface="Arial" panose="020B0604020202020204" pitchFamily="34" charset="0"/>
              </a:rPr>
              <a:t>Simple </a:t>
            </a:r>
            <a:r>
              <a:rPr kumimoji="0" lang="en-US" sz="3600" b="1" i="0" strike="noStrike" kern="1200" spc="0" normalizeH="0" noProof="0" dirty="0">
                <a:ln>
                  <a:noFill/>
                </a:ln>
                <a:solidFill>
                  <a:schemeClr val="tx1"/>
                </a:solidFill>
                <a:effectLst/>
                <a:uLnTx/>
                <a:uFillTx/>
                <a:latin typeface="Arial" panose="020B0604020202020204" pitchFamily="34" charset="0"/>
                <a:cs typeface="Arial" panose="020B0604020202020204" pitchFamily="34" charset="0"/>
              </a:rPr>
              <a:t>to </a:t>
            </a:r>
            <a:r>
              <a:rPr kumimoji="0" lang="en-US" sz="3600" b="1" i="0" strike="noStrike" kern="1200" spc="0" normalizeH="0" noProof="0" dirty="0" smtClean="0">
                <a:ln>
                  <a:noFill/>
                </a:ln>
                <a:solidFill>
                  <a:schemeClr val="tx1"/>
                </a:solidFill>
                <a:effectLst/>
                <a:uLnTx/>
                <a:uFillTx/>
                <a:latin typeface="Arial" panose="020B0604020202020204" pitchFamily="34" charset="0"/>
                <a:cs typeface="Arial" panose="020B0604020202020204" pitchFamily="34" charset="0"/>
              </a:rPr>
              <a:t>Complex </a:t>
            </a:r>
            <a:r>
              <a:rPr kumimoji="0" lang="en-US" sz="3600" b="1" i="0" strike="noStrike" kern="1200" spc="0" normalizeH="0" noProof="0" dirty="0">
                <a:ln>
                  <a:noFill/>
                </a:ln>
                <a:solidFill>
                  <a:schemeClr val="tx1"/>
                </a:solidFill>
                <a:effectLst/>
                <a:uLnTx/>
                <a:uFillTx/>
                <a:latin typeface="Arial" panose="020B0604020202020204" pitchFamily="34" charset="0"/>
                <a:cs typeface="Arial" panose="020B0604020202020204" pitchFamily="34" charset="0"/>
              </a:rPr>
              <a:t>Life?</a:t>
            </a:r>
          </a:p>
        </p:txBody>
      </p:sp>
    </p:spTree>
    <p:extLst>
      <p:ext uri="{BB962C8B-B14F-4D97-AF65-F5344CB8AC3E}">
        <p14:creationId xmlns:p14="http://schemas.microsoft.com/office/powerpoint/2010/main" val="2814230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582930" indent="-514350">
              <a:buFont typeface="+mj-lt"/>
              <a:buAutoNum type="arabicPeriod"/>
            </a:pPr>
            <a:r>
              <a:rPr lang="en-US" dirty="0"/>
              <a:t>Ratio of bad to good mutations</a:t>
            </a:r>
          </a:p>
          <a:p>
            <a:pPr marL="582930" indent="-514350">
              <a:buFont typeface="+mj-lt"/>
              <a:buAutoNum type="arabicPeriod"/>
            </a:pPr>
            <a:r>
              <a:rPr lang="en-US" dirty="0"/>
              <a:t>Number of generations to reach fixation (when a trait spreads to entire population)</a:t>
            </a:r>
          </a:p>
          <a:p>
            <a:pPr marL="582930" indent="-514350">
              <a:buFont typeface="+mj-lt"/>
              <a:buAutoNum type="arabicPeriod"/>
            </a:pPr>
            <a:r>
              <a:rPr lang="en-US" dirty="0"/>
              <a:t>Selection cost inconceivably high</a:t>
            </a:r>
          </a:p>
        </p:txBody>
      </p:sp>
    </p:spTree>
    <p:extLst>
      <p:ext uri="{BB962C8B-B14F-4D97-AF65-F5344CB8AC3E}">
        <p14:creationId xmlns:p14="http://schemas.microsoft.com/office/powerpoint/2010/main" val="2133799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Selection Cost</a:t>
            </a:r>
          </a:p>
        </p:txBody>
      </p:sp>
      <p:sp>
        <p:nvSpPr>
          <p:cNvPr id="3" name="Content Placeholder 2"/>
          <p:cNvSpPr>
            <a:spLocks noGrp="1"/>
          </p:cNvSpPr>
          <p:nvPr>
            <p:ph idx="1"/>
          </p:nvPr>
        </p:nvSpPr>
        <p:spPr>
          <a:xfrm>
            <a:off x="914400" y="1676400"/>
            <a:ext cx="6096000" cy="3200400"/>
          </a:xfrm>
        </p:spPr>
        <p:txBody>
          <a:bodyPr>
            <a:normAutofit fontScale="92500" lnSpcReduction="10000"/>
          </a:bodyPr>
          <a:lstStyle/>
          <a:p>
            <a:pPr marL="68580" indent="0">
              <a:buNone/>
            </a:pPr>
            <a:r>
              <a:rPr lang="en-US" sz="3600" dirty="0"/>
              <a:t>Danger of random changes:</a:t>
            </a:r>
          </a:p>
          <a:p>
            <a:pPr lvl="1"/>
            <a:r>
              <a:rPr lang="en-US" sz="3200" dirty="0"/>
              <a:t>Car</a:t>
            </a:r>
          </a:p>
          <a:p>
            <a:pPr lvl="1"/>
            <a:r>
              <a:rPr lang="en-US" sz="3200" dirty="0"/>
              <a:t>Human</a:t>
            </a:r>
          </a:p>
          <a:p>
            <a:pPr lvl="2"/>
            <a:r>
              <a:rPr lang="en-US" sz="3000" dirty="0"/>
              <a:t>More fault tolerant</a:t>
            </a:r>
          </a:p>
          <a:p>
            <a:pPr lvl="2"/>
            <a:r>
              <a:rPr lang="en-US" sz="3000" dirty="0"/>
              <a:t> Better designed!</a:t>
            </a:r>
          </a:p>
          <a:p>
            <a:pPr marL="68580" indent="0">
              <a:buNone/>
            </a:pPr>
            <a:r>
              <a:rPr lang="en-US" sz="3600" dirty="0"/>
              <a:t> </a:t>
            </a:r>
          </a:p>
        </p:txBody>
      </p:sp>
    </p:spTree>
    <p:extLst>
      <p:ext uri="{BB962C8B-B14F-4D97-AF65-F5344CB8AC3E}">
        <p14:creationId xmlns:p14="http://schemas.microsoft.com/office/powerpoint/2010/main" val="902169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a:t>
            </a:r>
          </a:p>
        </p:txBody>
      </p:sp>
      <p:sp>
        <p:nvSpPr>
          <p:cNvPr id="3" name="Content Placeholder 2"/>
          <p:cNvSpPr>
            <a:spLocks noGrp="1"/>
          </p:cNvSpPr>
          <p:nvPr>
            <p:ph idx="1"/>
          </p:nvPr>
        </p:nvSpPr>
        <p:spPr>
          <a:xfrm>
            <a:off x="838200" y="1524000"/>
            <a:ext cx="7772400" cy="4572000"/>
          </a:xfrm>
        </p:spPr>
        <p:txBody>
          <a:bodyPr>
            <a:normAutofit/>
          </a:bodyPr>
          <a:lstStyle/>
          <a:p>
            <a:pPr marL="68580" indent="0">
              <a:buNone/>
            </a:pPr>
            <a:r>
              <a:rPr lang="en-US" sz="3600" dirty="0"/>
              <a:t>No Complexity Change</a:t>
            </a:r>
          </a:p>
          <a:p>
            <a:r>
              <a:rPr lang="en-US" sz="3600" dirty="0"/>
              <a:t>Color of paint</a:t>
            </a:r>
          </a:p>
          <a:p>
            <a:r>
              <a:rPr lang="en-US" sz="3600" dirty="0"/>
              <a:t>Size of tire</a:t>
            </a:r>
          </a:p>
        </p:txBody>
      </p:sp>
    </p:spTree>
    <p:extLst>
      <p:ext uri="{BB962C8B-B14F-4D97-AF65-F5344CB8AC3E}">
        <p14:creationId xmlns:p14="http://schemas.microsoft.com/office/powerpoint/2010/main" val="26877981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a:t>
            </a:r>
          </a:p>
        </p:txBody>
      </p:sp>
      <p:sp>
        <p:nvSpPr>
          <p:cNvPr id="3" name="Content Placeholder 2"/>
          <p:cNvSpPr>
            <a:spLocks noGrp="1"/>
          </p:cNvSpPr>
          <p:nvPr>
            <p:ph idx="1"/>
          </p:nvPr>
        </p:nvSpPr>
        <p:spPr>
          <a:xfrm>
            <a:off x="838200" y="1524000"/>
            <a:ext cx="7772400" cy="4572000"/>
          </a:xfrm>
        </p:spPr>
        <p:txBody>
          <a:bodyPr>
            <a:normAutofit/>
          </a:bodyPr>
          <a:lstStyle/>
          <a:p>
            <a:pPr marL="68580" indent="0">
              <a:buNone/>
            </a:pPr>
            <a:r>
              <a:rPr lang="en-US" sz="3600" dirty="0"/>
              <a:t>Complexity Change</a:t>
            </a:r>
          </a:p>
          <a:p>
            <a:r>
              <a:rPr lang="en-US" sz="3600" dirty="0"/>
              <a:t>Location of gas tank</a:t>
            </a:r>
          </a:p>
          <a:p>
            <a:r>
              <a:rPr lang="en-US" sz="3600" dirty="0"/>
              <a:t>Number of pistons</a:t>
            </a:r>
          </a:p>
          <a:p>
            <a:r>
              <a:rPr lang="en-US" sz="3600" dirty="0"/>
              <a:t>Where spark plug wires connect</a:t>
            </a:r>
          </a:p>
        </p:txBody>
      </p:sp>
    </p:spTree>
    <p:extLst>
      <p:ext uri="{BB962C8B-B14F-4D97-AF65-F5344CB8AC3E}">
        <p14:creationId xmlns:p14="http://schemas.microsoft.com/office/powerpoint/2010/main" val="38598749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62000" y="969264"/>
            <a:ext cx="7772400" cy="4572000"/>
          </a:xfrm>
        </p:spPr>
        <p:txBody>
          <a:bodyPr>
            <a:normAutofit/>
          </a:bodyPr>
          <a:lstStyle/>
          <a:p>
            <a:pPr marL="68580" indent="0">
              <a:buNone/>
            </a:pPr>
            <a:r>
              <a:rPr lang="en-US" sz="3600" dirty="0"/>
              <a:t>A change that increases complexity is almost certain to fail.</a:t>
            </a:r>
          </a:p>
          <a:p>
            <a:pPr marL="68580" indent="0">
              <a:buNone/>
            </a:pPr>
            <a:endParaRPr lang="en-US" sz="3600" dirty="0"/>
          </a:p>
          <a:p>
            <a:pPr marL="68580" indent="0">
              <a:buNone/>
            </a:pPr>
            <a:endParaRPr lang="en-US" sz="3600" dirty="0"/>
          </a:p>
          <a:p>
            <a:pPr marL="68580" indent="0">
              <a:buNone/>
            </a:pPr>
            <a:r>
              <a:rPr lang="en-US" sz="3600" dirty="0"/>
              <a:t>Ratio of bad to good mutations that increase complexity is </a:t>
            </a:r>
            <a:r>
              <a:rPr lang="en-US" sz="6000" dirty="0"/>
              <a:t>HUGE</a:t>
            </a:r>
            <a:r>
              <a:rPr lang="en-US" sz="3600" dirty="0"/>
              <a:t>.</a:t>
            </a:r>
          </a:p>
        </p:txBody>
      </p:sp>
    </p:spTree>
    <p:extLst>
      <p:ext uri="{BB962C8B-B14F-4D97-AF65-F5344CB8AC3E}">
        <p14:creationId xmlns:p14="http://schemas.microsoft.com/office/powerpoint/2010/main" val="1729588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01000" y="2225703"/>
            <a:ext cx="1066800" cy="457200"/>
          </a:xfrm>
        </p:spPr>
        <p:txBody>
          <a:bodyPr/>
          <a:lstStyle/>
          <a:p>
            <a:endParaRPr lang="en-US" dirty="0"/>
          </a:p>
        </p:txBody>
      </p:sp>
      <p:sp>
        <p:nvSpPr>
          <p:cNvPr id="3" name="Content Placeholder 2"/>
          <p:cNvSpPr>
            <a:spLocks noGrp="1"/>
          </p:cNvSpPr>
          <p:nvPr>
            <p:ph idx="1"/>
          </p:nvPr>
        </p:nvSpPr>
        <p:spPr>
          <a:xfrm>
            <a:off x="609600" y="381000"/>
            <a:ext cx="7772400" cy="4572000"/>
          </a:xfrm>
        </p:spPr>
        <p:txBody>
          <a:bodyPr>
            <a:normAutofit/>
          </a:bodyPr>
          <a:lstStyle/>
          <a:p>
            <a:pPr marL="68580" indent="0">
              <a:buNone/>
            </a:pPr>
            <a:r>
              <a:rPr lang="en-US" sz="3600" dirty="0"/>
              <a:t>HUGE ratio of Bad to Good mutations means that the mutation rate must be very low, or the species will die out.</a:t>
            </a:r>
          </a:p>
        </p:txBody>
      </p:sp>
    </p:spTree>
    <p:extLst>
      <p:ext uri="{BB962C8B-B14F-4D97-AF65-F5344CB8AC3E}">
        <p14:creationId xmlns:p14="http://schemas.microsoft.com/office/powerpoint/2010/main" val="3163031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01000" y="2225703"/>
            <a:ext cx="1066800" cy="457200"/>
          </a:xfrm>
        </p:spPr>
        <p:txBody>
          <a:bodyPr/>
          <a:lstStyle/>
          <a:p>
            <a:endParaRPr lang="en-US" dirty="0"/>
          </a:p>
        </p:txBody>
      </p:sp>
      <p:sp>
        <p:nvSpPr>
          <p:cNvPr id="3" name="Content Placeholder 2"/>
          <p:cNvSpPr>
            <a:spLocks noGrp="1"/>
          </p:cNvSpPr>
          <p:nvPr>
            <p:ph idx="1"/>
          </p:nvPr>
        </p:nvSpPr>
        <p:spPr>
          <a:xfrm>
            <a:off x="609600" y="282603"/>
            <a:ext cx="7772400" cy="4800600"/>
          </a:xfrm>
        </p:spPr>
        <p:txBody>
          <a:bodyPr>
            <a:normAutofit/>
          </a:bodyPr>
          <a:lstStyle/>
          <a:p>
            <a:pPr marL="68580" indent="0">
              <a:buNone/>
            </a:pPr>
            <a:r>
              <a:rPr lang="en-US" sz="3600" dirty="0"/>
              <a:t>In humans, the mutation rate is </a:t>
            </a:r>
            <a:r>
              <a:rPr lang="en-US" sz="3600" u="sng" dirty="0"/>
              <a:t>roughly</a:t>
            </a:r>
            <a:r>
              <a:rPr lang="en-US" sz="3600" dirty="0"/>
              <a:t> 1 in 30,000,000 nucleotides per generation.</a:t>
            </a:r>
            <a:r>
              <a:rPr lang="en-US" sz="3600" baseline="30000" dirty="0">
                <a:solidFill>
                  <a:schemeClr val="accent3"/>
                </a:solidFill>
                <a:latin typeface="+mn-lt"/>
                <a:cs typeface="Times New Roman" panose="02020603050405020304" pitchFamily="18" charset="0"/>
              </a:rPr>
              <a:t>1</a:t>
            </a:r>
            <a:r>
              <a:rPr lang="en-US" sz="3600" dirty="0">
                <a:solidFill>
                  <a:srgbClr val="FFC000"/>
                </a:solidFill>
              </a:rPr>
              <a:t/>
            </a:r>
            <a:br>
              <a:rPr lang="en-US" sz="3600" dirty="0">
                <a:solidFill>
                  <a:srgbClr val="FFC000"/>
                </a:solidFill>
              </a:rPr>
            </a:br>
            <a:endParaRPr lang="en-US" sz="3600" dirty="0">
              <a:solidFill>
                <a:srgbClr val="FFC000"/>
              </a:solidFill>
            </a:endParaRPr>
          </a:p>
          <a:p>
            <a:pPr marL="397764" lvl="1" indent="0">
              <a:buNone/>
            </a:pPr>
            <a:r>
              <a:rPr lang="en-US" sz="3200" dirty="0"/>
              <a:t>	Or put another way:</a:t>
            </a:r>
          </a:p>
          <a:p>
            <a:pPr marL="68580" indent="0">
              <a:buNone/>
            </a:pPr>
            <a:endParaRPr lang="en-US" sz="3600" dirty="0"/>
          </a:p>
          <a:p>
            <a:pPr marL="68580" indent="0">
              <a:buNone/>
            </a:pPr>
            <a:r>
              <a:rPr lang="en-US" sz="3600" u="sng" dirty="0"/>
              <a:t>Roughly</a:t>
            </a:r>
            <a:r>
              <a:rPr lang="en-US" sz="3600" dirty="0"/>
              <a:t> 100 mutations per person per generation.</a:t>
            </a:r>
          </a:p>
        </p:txBody>
      </p:sp>
      <p:sp>
        <p:nvSpPr>
          <p:cNvPr id="4" name="TextBox 3"/>
          <p:cNvSpPr txBox="1"/>
          <p:nvPr/>
        </p:nvSpPr>
        <p:spPr>
          <a:xfrm>
            <a:off x="1143000" y="5334000"/>
            <a:ext cx="6477000" cy="1066800"/>
          </a:xfrm>
          <a:prstGeom prst="rect">
            <a:avLst/>
          </a:prstGeom>
        </p:spPr>
        <p:txBody>
          <a:bodyPr vert="horz" wrap="none" lIns="100584" tIns="45720" rtlCol="0" anchor="b">
            <a:normAutofit/>
          </a:bodyPr>
          <a:lstStyle/>
          <a:p>
            <a:pPr>
              <a:buClr>
                <a:schemeClr val="tx2"/>
              </a:buClr>
              <a:buSzPct val="95000"/>
            </a:pPr>
            <a:r>
              <a:rPr lang="en-US" sz="2400" dirty="0">
                <a:solidFill>
                  <a:srgbClr val="FFC000"/>
                </a:solidFill>
              </a:rPr>
              <a:t>1. </a:t>
            </a:r>
            <a:r>
              <a:rPr lang="en-US" sz="2400" dirty="0">
                <a:solidFill>
                  <a:schemeClr val="accent3"/>
                </a:solidFill>
                <a:latin typeface="Arial" pitchFamily="34" charset="0"/>
                <a:cs typeface="Arial" pitchFamily="34" charset="0"/>
              </a:rPr>
              <a:t>Nature, published online 27 August 2009,</a:t>
            </a:r>
          </a:p>
          <a:p>
            <a:pPr>
              <a:buClr>
                <a:schemeClr val="tx2"/>
              </a:buClr>
              <a:buSzPct val="95000"/>
            </a:pPr>
            <a:r>
              <a:rPr lang="en-US" sz="2400" dirty="0">
                <a:solidFill>
                  <a:schemeClr val="accent3"/>
                </a:solidFill>
                <a:latin typeface="Arial" pitchFamily="34" charset="0"/>
                <a:cs typeface="Arial" pitchFamily="34" charset="0"/>
              </a:rPr>
              <a:t>  “Human mutation rate revealed”, </a:t>
            </a:r>
            <a:r>
              <a:rPr lang="en-US" sz="2400" dirty="0" err="1">
                <a:solidFill>
                  <a:schemeClr val="accent3"/>
                </a:solidFill>
                <a:latin typeface="Arial" pitchFamily="34" charset="0"/>
                <a:cs typeface="Arial" pitchFamily="34" charset="0"/>
              </a:rPr>
              <a:t>Elie</a:t>
            </a:r>
            <a:r>
              <a:rPr lang="en-US" sz="2400" dirty="0">
                <a:solidFill>
                  <a:schemeClr val="accent3"/>
                </a:solidFill>
                <a:latin typeface="Arial" pitchFamily="34" charset="0"/>
                <a:cs typeface="Arial" pitchFamily="34" charset="0"/>
              </a:rPr>
              <a:t> </a:t>
            </a:r>
            <a:r>
              <a:rPr lang="en-US" sz="2400" dirty="0" err="1">
                <a:solidFill>
                  <a:schemeClr val="accent3"/>
                </a:solidFill>
                <a:latin typeface="Arial" pitchFamily="34" charset="0"/>
                <a:cs typeface="Arial" pitchFamily="34" charset="0"/>
              </a:rPr>
              <a:t>Dolgin</a:t>
            </a:r>
            <a:endParaRPr lang="en-US" sz="2400" dirty="0">
              <a:solidFill>
                <a:schemeClr val="accent3"/>
              </a:solidFill>
              <a:latin typeface="Arial" pitchFamily="34" charset="0"/>
              <a:cs typeface="Arial" pitchFamily="34" charset="0"/>
            </a:endParaRPr>
          </a:p>
        </p:txBody>
      </p:sp>
    </p:spTree>
    <p:extLst>
      <p:ext uri="{BB962C8B-B14F-4D97-AF65-F5344CB8AC3E}">
        <p14:creationId xmlns:p14="http://schemas.microsoft.com/office/powerpoint/2010/main" val="1845958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68580" indent="0">
              <a:buNone/>
            </a:pPr>
            <a:r>
              <a:rPr lang="en-US" sz="3600" dirty="0"/>
              <a:t>HUGE ratio of Bad to Good mutations means that the mutation rate must be very low, or the species will die out.</a:t>
            </a:r>
          </a:p>
        </p:txBody>
      </p:sp>
    </p:spTree>
    <p:extLst>
      <p:ext uri="{BB962C8B-B14F-4D97-AF65-F5344CB8AC3E}">
        <p14:creationId xmlns:p14="http://schemas.microsoft.com/office/powerpoint/2010/main" val="29396041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990600"/>
            <a:ext cx="8229600" cy="4572000"/>
          </a:xfrm>
        </p:spPr>
        <p:txBody>
          <a:bodyPr>
            <a:normAutofit/>
          </a:bodyPr>
          <a:lstStyle/>
          <a:p>
            <a:pPr marL="68580" indent="0">
              <a:buNone/>
            </a:pPr>
            <a:r>
              <a:rPr lang="en-US" sz="3600" dirty="0"/>
              <a:t>What is probability of a change in a protein that requires replacing two nucleotides at the same time?</a:t>
            </a:r>
          </a:p>
        </p:txBody>
      </p:sp>
    </p:spTree>
    <p:extLst>
      <p:ext uri="{BB962C8B-B14F-4D97-AF65-F5344CB8AC3E}">
        <p14:creationId xmlns:p14="http://schemas.microsoft.com/office/powerpoint/2010/main" val="288577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990600"/>
            <a:ext cx="8229600" cy="4572000"/>
          </a:xfrm>
        </p:spPr>
        <p:txBody>
          <a:bodyPr>
            <a:normAutofit/>
          </a:bodyPr>
          <a:lstStyle/>
          <a:p>
            <a:pPr marL="68580" indent="0">
              <a:buNone/>
            </a:pPr>
            <a:r>
              <a:rPr lang="en-US" sz="3600" dirty="0"/>
              <a:t>Often at least 2 nucleotides will need to be changed to make a change that is positive: </a:t>
            </a:r>
          </a:p>
          <a:p>
            <a:pPr lvl="3"/>
            <a:r>
              <a:rPr lang="en-US" sz="3600" dirty="0">
                <a:solidFill>
                  <a:srgbClr val="FFC000"/>
                </a:solidFill>
              </a:rPr>
              <a:t>enzyme active sites</a:t>
            </a:r>
          </a:p>
          <a:p>
            <a:pPr lvl="3"/>
            <a:r>
              <a:rPr lang="en-US" sz="3600" dirty="0">
                <a:solidFill>
                  <a:srgbClr val="FFC000"/>
                </a:solidFill>
              </a:rPr>
              <a:t>protein binding</a:t>
            </a:r>
          </a:p>
          <a:p>
            <a:pPr lvl="3"/>
            <a:r>
              <a:rPr lang="en-US" sz="3600" dirty="0">
                <a:solidFill>
                  <a:srgbClr val="FFC000"/>
                </a:solidFill>
              </a:rPr>
              <a:t>key in a lock</a:t>
            </a:r>
          </a:p>
        </p:txBody>
      </p:sp>
    </p:spTree>
    <p:extLst>
      <p:ext uri="{BB962C8B-B14F-4D97-AF65-F5344CB8AC3E}">
        <p14:creationId xmlns:p14="http://schemas.microsoft.com/office/powerpoint/2010/main" val="3084482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5410200"/>
            <a:ext cx="2438400" cy="536928"/>
          </a:xfrm>
        </p:spPr>
        <p:txBody>
          <a:bodyPr>
            <a:normAutofit lnSpcReduction="10000"/>
          </a:bodyPr>
          <a:lstStyle/>
          <a:p>
            <a:endParaRPr lang="en-US" dirty="0"/>
          </a:p>
        </p:txBody>
      </p:sp>
      <p:pic>
        <p:nvPicPr>
          <p:cNvPr id="4" name="Picture 3" descr="C:\Users\John\AppData\Local\Microsoft\Windows\Temporary Internet Files\Content.IE5\86A7OQ3R\MC900436915[1].png"/>
          <p:cNvPicPr>
            <a:picLocks noChangeAspect="1" noChangeArrowheads="1"/>
          </p:cNvPicPr>
          <p:nvPr/>
        </p:nvPicPr>
        <p:blipFill>
          <a:blip r:embed="rId2" cstate="print"/>
          <a:stretch>
            <a:fillRect/>
          </a:stretch>
        </p:blipFill>
        <p:spPr bwMode="auto">
          <a:xfrm>
            <a:off x="3682031" y="1447800"/>
            <a:ext cx="5105400" cy="342584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339631" y="4340245"/>
            <a:ext cx="914400" cy="533400"/>
          </a:xfrm>
          <a:prstGeom prst="rect">
            <a:avLst/>
          </a:prstGeom>
        </p:spPr>
        <p:txBody>
          <a:bodyPr vert="horz" wrap="none" lIns="100584" tIns="45720" rtlCol="0" anchor="b">
            <a:normAutofit lnSpcReduction="10000"/>
          </a:bodyPr>
          <a:lstStyle/>
          <a:p>
            <a:pPr algn="ctr">
              <a:buClr>
                <a:schemeClr val="tx2"/>
              </a:buClr>
              <a:buSzPct val="95000"/>
            </a:pPr>
            <a:r>
              <a:rPr lang="en-US" sz="1600" dirty="0">
                <a:latin typeface="Arial" pitchFamily="34" charset="0"/>
                <a:cs typeface="Arial" pitchFamily="34" charset="0"/>
              </a:rPr>
              <a:t>Drawing by</a:t>
            </a:r>
          </a:p>
          <a:p>
            <a:pPr algn="ctr">
              <a:buClr>
                <a:schemeClr val="tx2"/>
              </a:buClr>
              <a:buSzPct val="95000"/>
            </a:pPr>
            <a:r>
              <a:rPr lang="en-US" sz="1600" dirty="0">
                <a:latin typeface="Arial" pitchFamily="34" charset="0"/>
                <a:cs typeface="Arial" pitchFamily="34" charset="0"/>
              </a:rPr>
              <a:t> Gustavo </a:t>
            </a:r>
            <a:r>
              <a:rPr lang="en-US" sz="1600" dirty="0" err="1">
                <a:latin typeface="Arial" pitchFamily="34" charset="0"/>
                <a:cs typeface="Arial" pitchFamily="34" charset="0"/>
              </a:rPr>
              <a:t>Rezende</a:t>
            </a:r>
            <a:endParaRPr lang="en-US" sz="1600" dirty="0">
              <a:latin typeface="Arial" pitchFamily="34" charset="0"/>
              <a:cs typeface="Arial" pitchFamily="34" charset="0"/>
            </a:endParaRPr>
          </a:p>
        </p:txBody>
      </p:sp>
      <p:sp>
        <p:nvSpPr>
          <p:cNvPr id="2" name="Title 1"/>
          <p:cNvSpPr>
            <a:spLocks noGrp="1"/>
          </p:cNvSpPr>
          <p:nvPr>
            <p:ph type="title"/>
          </p:nvPr>
        </p:nvSpPr>
        <p:spPr>
          <a:xfrm>
            <a:off x="1554999" y="426336"/>
            <a:ext cx="4648200" cy="783336"/>
          </a:xfrm>
        </p:spPr>
        <p:txBody>
          <a:bodyPr/>
          <a:lstStyle/>
          <a:p>
            <a:pPr algn="ctr"/>
            <a:r>
              <a:rPr lang="en-US" dirty="0" smtClean="0"/>
              <a:t> </a:t>
            </a:r>
            <a:r>
              <a:rPr lang="en-US" dirty="0"/>
              <a:t/>
            </a:r>
            <a:br>
              <a:rPr lang="en-US" dirty="0"/>
            </a:br>
            <a:r>
              <a:rPr lang="en-US" dirty="0"/>
              <a:t>Simple to Complex?</a:t>
            </a:r>
          </a:p>
        </p:txBody>
      </p:sp>
      <p:pic>
        <p:nvPicPr>
          <p:cNvPr id="6" name="Picture 5"/>
          <p:cNvPicPr>
            <a:picLocks noChangeAspect="1"/>
          </p:cNvPicPr>
          <p:nvPr/>
        </p:nvPicPr>
        <p:blipFill>
          <a:blip r:embed="rId3"/>
          <a:stretch>
            <a:fillRect/>
          </a:stretch>
        </p:blipFill>
        <p:spPr>
          <a:xfrm>
            <a:off x="3415683" y="4816502"/>
            <a:ext cx="5638095" cy="57143"/>
          </a:xfrm>
          <a:prstGeom prst="rect">
            <a:avLst/>
          </a:prstGeom>
        </p:spPr>
      </p:pic>
    </p:spTree>
    <p:extLst>
      <p:ext uri="{BB962C8B-B14F-4D97-AF65-F5344CB8AC3E}">
        <p14:creationId xmlns:p14="http://schemas.microsoft.com/office/powerpoint/2010/main" val="23664060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3352800" cy="533400"/>
          </a:xfrm>
        </p:spPr>
        <p:txBody>
          <a:bodyPr/>
          <a:lstStyle/>
          <a:p>
            <a:endParaRPr lang="en-US" sz="800" dirty="0"/>
          </a:p>
        </p:txBody>
      </p:sp>
      <p:sp>
        <p:nvSpPr>
          <p:cNvPr id="3" name="Content Placeholder 2"/>
          <p:cNvSpPr>
            <a:spLocks noGrp="1"/>
          </p:cNvSpPr>
          <p:nvPr>
            <p:ph idx="1"/>
          </p:nvPr>
        </p:nvSpPr>
        <p:spPr>
          <a:xfrm>
            <a:off x="381000" y="533400"/>
            <a:ext cx="8382000" cy="5715000"/>
          </a:xfrm>
        </p:spPr>
        <p:txBody>
          <a:bodyPr>
            <a:normAutofit/>
          </a:bodyPr>
          <a:lstStyle/>
          <a:p>
            <a:pPr marL="68580" indent="0">
              <a:buNone/>
            </a:pPr>
            <a:r>
              <a:rPr lang="en-US" sz="3600" dirty="0">
                <a:solidFill>
                  <a:srgbClr val="FFC000"/>
                </a:solidFill>
              </a:rPr>
              <a:t>1 in 3 billion  	</a:t>
            </a:r>
            <a:r>
              <a:rPr lang="en-US" sz="3600" dirty="0"/>
              <a:t>1</a:t>
            </a:r>
            <a:r>
              <a:rPr lang="en-US" sz="3600" baseline="30000" dirty="0"/>
              <a:t>st</a:t>
            </a:r>
            <a:r>
              <a:rPr lang="en-US" sz="3600" dirty="0"/>
              <a:t> location correct</a:t>
            </a:r>
          </a:p>
          <a:p>
            <a:pPr marL="68580" indent="0">
              <a:buNone/>
            </a:pPr>
            <a:r>
              <a:rPr lang="en-US" sz="3600" dirty="0">
                <a:solidFill>
                  <a:srgbClr val="FFC000"/>
                </a:solidFill>
              </a:rPr>
              <a:t>1 in 3 billion  	</a:t>
            </a:r>
            <a:r>
              <a:rPr lang="en-US" sz="3600" dirty="0"/>
              <a:t>2</a:t>
            </a:r>
            <a:r>
              <a:rPr lang="en-US" sz="3600" baseline="30000" dirty="0"/>
              <a:t>nd</a:t>
            </a:r>
            <a:r>
              <a:rPr lang="en-US" sz="3600" dirty="0"/>
              <a:t>  location correct</a:t>
            </a:r>
          </a:p>
          <a:p>
            <a:pPr marL="68580" indent="0">
              <a:buNone/>
            </a:pPr>
            <a:r>
              <a:rPr lang="en-US" sz="3600" dirty="0">
                <a:solidFill>
                  <a:srgbClr val="FFC000"/>
                </a:solidFill>
              </a:rPr>
              <a:t>1 in 3 </a:t>
            </a:r>
            <a:r>
              <a:rPr lang="en-US" sz="3600" dirty="0"/>
              <a:t>	     	1</a:t>
            </a:r>
            <a:r>
              <a:rPr lang="en-US" sz="3600" baseline="30000" dirty="0"/>
              <a:t>st</a:t>
            </a:r>
            <a:r>
              <a:rPr lang="en-US" sz="3600" dirty="0"/>
              <a:t>   substitution correct</a:t>
            </a:r>
            <a:br>
              <a:rPr lang="en-US" sz="3600" dirty="0"/>
            </a:br>
            <a:r>
              <a:rPr lang="en-US" sz="3600" dirty="0"/>
              <a:t>		      				  C,A,T,G</a:t>
            </a:r>
          </a:p>
          <a:p>
            <a:pPr marL="68580" indent="0">
              <a:buNone/>
            </a:pPr>
            <a:r>
              <a:rPr lang="en-US" sz="3600" dirty="0">
                <a:solidFill>
                  <a:srgbClr val="FFC000"/>
                </a:solidFill>
              </a:rPr>
              <a:t>1 in 3 </a:t>
            </a:r>
            <a:r>
              <a:rPr lang="en-US" sz="3600" dirty="0"/>
              <a:t>	     	2</a:t>
            </a:r>
            <a:r>
              <a:rPr lang="en-US" sz="3600" baseline="30000" dirty="0"/>
              <a:t>nd</a:t>
            </a:r>
            <a:r>
              <a:rPr lang="en-US" sz="3600" dirty="0"/>
              <a:t>  substitution correct</a:t>
            </a:r>
          </a:p>
          <a:p>
            <a:pPr marL="68580" indent="0">
              <a:buNone/>
            </a:pPr>
            <a:r>
              <a:rPr lang="en-US" sz="3600" dirty="0">
                <a:solidFill>
                  <a:srgbClr val="FFC000"/>
                </a:solidFill>
              </a:rPr>
              <a:t>100</a:t>
            </a:r>
            <a:r>
              <a:rPr lang="en-US" sz="3600" dirty="0"/>
              <a:t>		     	Mutations per generation</a:t>
            </a:r>
          </a:p>
          <a:p>
            <a:pPr marL="68580" indent="0">
              <a:buNone/>
            </a:pPr>
            <a:r>
              <a:rPr lang="en-US" sz="3600" dirty="0"/>
              <a:t> </a:t>
            </a:r>
          </a:p>
          <a:p>
            <a:pPr marL="68580" indent="0">
              <a:buNone/>
            </a:pPr>
            <a:r>
              <a:rPr lang="en-US" sz="3600" dirty="0"/>
              <a:t>1 in 90,000,000,000,000,000 children</a:t>
            </a:r>
            <a:endParaRPr lang="en-US" sz="3800" dirty="0"/>
          </a:p>
        </p:txBody>
      </p:sp>
      <p:sp>
        <p:nvSpPr>
          <p:cNvPr id="4" name="TextBox 3"/>
          <p:cNvSpPr txBox="1"/>
          <p:nvPr/>
        </p:nvSpPr>
        <p:spPr>
          <a:xfrm>
            <a:off x="6858000" y="6248400"/>
            <a:ext cx="914400" cy="228600"/>
          </a:xfrm>
          <a:prstGeom prst="rect">
            <a:avLst/>
          </a:prstGeom>
        </p:spPr>
        <p:txBody>
          <a:bodyPr vert="horz" wrap="none" lIns="100584" tIns="45720" rtlCol="0" anchor="b">
            <a:normAutofit/>
          </a:bodyPr>
          <a:lstStyle/>
          <a:p>
            <a:pPr algn="ctr">
              <a:buClr>
                <a:schemeClr val="tx2"/>
              </a:buClr>
              <a:buSzPct val="95000"/>
            </a:pPr>
            <a:r>
              <a:rPr lang="en-US" sz="900" dirty="0">
                <a:latin typeface="Arial" pitchFamily="34" charset="0"/>
                <a:cs typeface="Arial" pitchFamily="34" charset="0"/>
              </a:rPr>
              <a:t>90,000 Trillion</a:t>
            </a:r>
          </a:p>
        </p:txBody>
      </p:sp>
    </p:spTree>
    <p:extLst>
      <p:ext uri="{BB962C8B-B14F-4D97-AF65-F5344CB8AC3E}">
        <p14:creationId xmlns:p14="http://schemas.microsoft.com/office/powerpoint/2010/main" val="4248497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219200" y="1434084"/>
            <a:ext cx="7543800" cy="2819400"/>
          </a:xfrm>
        </p:spPr>
        <p:txBody>
          <a:bodyPr>
            <a:normAutofit lnSpcReduction="10000"/>
          </a:bodyPr>
          <a:lstStyle/>
          <a:p>
            <a:pPr marL="68580" indent="0">
              <a:buNone/>
            </a:pPr>
            <a:r>
              <a:rPr lang="en-US" sz="3600" dirty="0"/>
              <a:t>How many chimps and humans lived in last 7 million years?</a:t>
            </a:r>
          </a:p>
          <a:p>
            <a:pPr marL="68580" indent="0">
              <a:buNone/>
            </a:pPr>
            <a:endParaRPr lang="en-US" sz="3600" dirty="0"/>
          </a:p>
          <a:p>
            <a:pPr marL="68580" indent="0">
              <a:buNone/>
            </a:pPr>
            <a:r>
              <a:rPr lang="en-US" sz="3600" dirty="0"/>
              <a:t>Since a supposed common ancestor.</a:t>
            </a:r>
          </a:p>
          <a:p>
            <a:pPr marL="68580" indent="0">
              <a:buNone/>
            </a:pPr>
            <a:endParaRPr lang="en-US" sz="3600" dirty="0"/>
          </a:p>
        </p:txBody>
      </p:sp>
    </p:spTree>
    <p:extLst>
      <p:ext uri="{BB962C8B-B14F-4D97-AF65-F5344CB8AC3E}">
        <p14:creationId xmlns:p14="http://schemas.microsoft.com/office/powerpoint/2010/main" val="61385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152400"/>
            <a:ext cx="8686800" cy="6248400"/>
          </a:xfrm>
        </p:spPr>
        <p:txBody>
          <a:bodyPr>
            <a:normAutofit fontScale="92500" lnSpcReduction="10000"/>
          </a:bodyPr>
          <a:lstStyle/>
          <a:p>
            <a:pPr marL="68580" indent="0">
              <a:buNone/>
            </a:pPr>
            <a:r>
              <a:rPr lang="en-US" sz="3600" dirty="0"/>
              <a:t>Assume:</a:t>
            </a:r>
          </a:p>
          <a:p>
            <a:pPr marL="811530" indent="-742950">
              <a:buFont typeface="+mj-lt"/>
              <a:buAutoNum type="arabicPeriod"/>
            </a:pPr>
            <a:r>
              <a:rPr lang="en-US" sz="3600" dirty="0"/>
              <a:t>Humans and chimps shared a common ancestor 7 </a:t>
            </a:r>
            <a:r>
              <a:rPr lang="en-US" sz="3600" dirty="0" err="1"/>
              <a:t>mya</a:t>
            </a:r>
            <a:endParaRPr lang="en-US" sz="3600" dirty="0"/>
          </a:p>
          <a:p>
            <a:pPr marL="811530" indent="-742950">
              <a:buFont typeface="+mj-lt"/>
              <a:buAutoNum type="arabicPeriod"/>
            </a:pPr>
            <a:r>
              <a:rPr lang="en-US" sz="3600" dirty="0"/>
              <a:t>Combined population of chimps and humans averaged 1 billion for that time </a:t>
            </a:r>
            <a:r>
              <a:rPr lang="en-US" sz="3600" dirty="0" smtClean="0"/>
              <a:t>period </a:t>
            </a:r>
            <a:r>
              <a:rPr lang="en-US" sz="3600" dirty="0">
                <a:solidFill>
                  <a:schemeClr val="accent1"/>
                </a:solidFill>
              </a:rPr>
              <a:t>(really was less)</a:t>
            </a:r>
          </a:p>
          <a:p>
            <a:pPr marL="811530" indent="-742950">
              <a:buFont typeface="+mj-lt"/>
              <a:buAutoNum type="arabicPeriod"/>
            </a:pPr>
            <a:r>
              <a:rPr lang="en-US" sz="3600" dirty="0"/>
              <a:t>Population replaced itself once every 10 </a:t>
            </a:r>
            <a:r>
              <a:rPr lang="en-US" sz="3600" dirty="0" smtClean="0"/>
              <a:t>years </a:t>
            </a:r>
            <a:r>
              <a:rPr lang="en-US" sz="3600" dirty="0" smtClean="0">
                <a:solidFill>
                  <a:schemeClr val="accent1"/>
                </a:solidFill>
              </a:rPr>
              <a:t>(really was slower)</a:t>
            </a:r>
            <a:endParaRPr lang="en-US" sz="3600" dirty="0">
              <a:solidFill>
                <a:schemeClr val="accent1"/>
              </a:solidFill>
            </a:endParaRPr>
          </a:p>
          <a:p>
            <a:pPr marL="68580" indent="0">
              <a:buNone/>
            </a:pPr>
            <a:r>
              <a:rPr lang="en-US" sz="3600" dirty="0"/>
              <a:t/>
            </a:r>
            <a:br>
              <a:rPr lang="en-US" sz="3600" dirty="0"/>
            </a:br>
            <a:r>
              <a:rPr lang="en-US" sz="3500" dirty="0"/>
              <a:t>= 7,000,000yrs/10yrs/gen x 1 billion population</a:t>
            </a:r>
          </a:p>
          <a:p>
            <a:pPr marL="68580" indent="0">
              <a:buNone/>
            </a:pPr>
            <a:endParaRPr lang="en-US" sz="3600" dirty="0"/>
          </a:p>
          <a:p>
            <a:pPr marL="68580" indent="0">
              <a:buNone/>
            </a:pPr>
            <a:r>
              <a:rPr lang="en-US" sz="3600" dirty="0"/>
              <a:t>= 700,000,000,000,000 lived in 7million years</a:t>
            </a:r>
          </a:p>
          <a:p>
            <a:pPr marL="68580" indent="0">
              <a:buNone/>
            </a:pPr>
            <a:endParaRPr lang="en-US" sz="3600" dirty="0"/>
          </a:p>
        </p:txBody>
      </p:sp>
      <p:sp>
        <p:nvSpPr>
          <p:cNvPr id="4" name="TextBox 3"/>
          <p:cNvSpPr txBox="1"/>
          <p:nvPr/>
        </p:nvSpPr>
        <p:spPr>
          <a:xfrm>
            <a:off x="7848600" y="6400800"/>
            <a:ext cx="914400" cy="294132"/>
          </a:xfrm>
          <a:prstGeom prst="rect">
            <a:avLst/>
          </a:prstGeom>
        </p:spPr>
        <p:txBody>
          <a:bodyPr vert="horz" wrap="none" lIns="100584" tIns="45720" rtlCol="0" anchor="b">
            <a:normAutofit/>
          </a:bodyPr>
          <a:lstStyle/>
          <a:p>
            <a:pPr algn="ctr">
              <a:buClr>
                <a:schemeClr val="tx2"/>
              </a:buClr>
              <a:buSzPct val="95000"/>
            </a:pPr>
            <a:r>
              <a:rPr lang="en-US" sz="900" dirty="0">
                <a:latin typeface="Arial" pitchFamily="34" charset="0"/>
                <a:cs typeface="Arial" pitchFamily="34" charset="0"/>
              </a:rPr>
              <a:t>700 Trillion</a:t>
            </a:r>
          </a:p>
        </p:txBody>
      </p:sp>
    </p:spTree>
    <p:extLst>
      <p:ext uri="{BB962C8B-B14F-4D97-AF65-F5344CB8AC3E}">
        <p14:creationId xmlns:p14="http://schemas.microsoft.com/office/powerpoint/2010/main" val="2731444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 won’t happen</a:t>
            </a:r>
          </a:p>
        </p:txBody>
      </p:sp>
      <p:sp>
        <p:nvSpPr>
          <p:cNvPr id="3" name="Content Placeholder 2"/>
          <p:cNvSpPr>
            <a:spLocks noGrp="1"/>
          </p:cNvSpPr>
          <p:nvPr>
            <p:ph idx="1"/>
          </p:nvPr>
        </p:nvSpPr>
        <p:spPr>
          <a:xfrm>
            <a:off x="838200" y="1752600"/>
            <a:ext cx="5334000" cy="1524000"/>
          </a:xfrm>
        </p:spPr>
        <p:txBody>
          <a:bodyPr>
            <a:normAutofit/>
          </a:bodyPr>
          <a:lstStyle/>
          <a:p>
            <a:pPr marL="68580" indent="0" algn="r">
              <a:buNone/>
            </a:pPr>
            <a:r>
              <a:rPr lang="en-US" sz="3600" b="1" dirty="0"/>
              <a:t>700 Trillion</a:t>
            </a:r>
          </a:p>
          <a:p>
            <a:pPr marL="68580" indent="0" algn="r">
              <a:buNone/>
            </a:pPr>
            <a:r>
              <a:rPr lang="en-US" sz="3600" b="1" dirty="0"/>
              <a:t>90,000 Trillion</a:t>
            </a:r>
          </a:p>
          <a:p>
            <a:pPr marL="68580" indent="0" algn="r">
              <a:buNone/>
            </a:pPr>
            <a:endParaRPr lang="en-US" sz="3600" dirty="0"/>
          </a:p>
          <a:p>
            <a:pPr marL="68580" indent="0" algn="r">
              <a:buNone/>
            </a:pPr>
            <a:endParaRPr lang="en-US" sz="3600" dirty="0"/>
          </a:p>
        </p:txBody>
      </p:sp>
      <p:sp>
        <p:nvSpPr>
          <p:cNvPr id="4" name="Content Placeholder 2"/>
          <p:cNvSpPr txBox="1">
            <a:spLocks/>
          </p:cNvSpPr>
          <p:nvPr/>
        </p:nvSpPr>
        <p:spPr>
          <a:xfrm>
            <a:off x="6172200" y="1752600"/>
            <a:ext cx="2209800" cy="1524000"/>
          </a:xfrm>
          <a:prstGeom prst="rect">
            <a:avLst/>
          </a:prstGeom>
        </p:spPr>
        <p:txBody>
          <a:bodyPr vert="horz">
            <a:normAutofit/>
          </a:bodyPr>
          <a:lst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Arial" pitchFamily="34" charset="0"/>
                <a:ea typeface="+mn-ea"/>
                <a:cs typeface="Arial" pitchFamily="34" charset="0"/>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Arial" pitchFamily="34" charset="0"/>
                <a:ea typeface="+mn-ea"/>
                <a:cs typeface="Arial" pitchFamily="34" charset="0"/>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Arial" pitchFamily="34" charset="0"/>
                <a:ea typeface="+mn-ea"/>
                <a:cs typeface="Arial" pitchFamily="34" charset="0"/>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Arial" pitchFamily="34" charset="0"/>
                <a:ea typeface="+mn-ea"/>
                <a:cs typeface="Arial" pitchFamily="34" charset="0"/>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Arial" pitchFamily="34" charset="0"/>
                <a:ea typeface="+mn-ea"/>
                <a:cs typeface="Arial" pitchFamily="34" charset="0"/>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a:lstStyle>
          <a:p>
            <a:pPr marL="68580" indent="0">
              <a:buFont typeface="Wingdings"/>
              <a:buNone/>
            </a:pPr>
            <a:r>
              <a:rPr lang="en-US" sz="3600" dirty="0"/>
              <a:t>Lived</a:t>
            </a:r>
          </a:p>
          <a:p>
            <a:pPr marL="68580" indent="0">
              <a:buFont typeface="Wingdings"/>
              <a:buNone/>
            </a:pPr>
            <a:r>
              <a:rPr lang="en-US" sz="3600" dirty="0"/>
              <a:t>Needed</a:t>
            </a:r>
          </a:p>
          <a:p>
            <a:pPr marL="68580" indent="0">
              <a:buFont typeface="Wingdings"/>
              <a:buNone/>
            </a:pPr>
            <a:endParaRPr lang="en-US" sz="3600" dirty="0"/>
          </a:p>
          <a:p>
            <a:pPr marL="68580" indent="0">
              <a:buFont typeface="Wingdings"/>
              <a:buNone/>
            </a:pPr>
            <a:endParaRPr lang="en-US" sz="3600" dirty="0"/>
          </a:p>
        </p:txBody>
      </p:sp>
    </p:spTree>
    <p:extLst>
      <p:ext uri="{BB962C8B-B14F-4D97-AF65-F5344CB8AC3E}">
        <p14:creationId xmlns:p14="http://schemas.microsoft.com/office/powerpoint/2010/main" val="37678179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Foolish explanation</a:t>
            </a:r>
          </a:p>
        </p:txBody>
      </p:sp>
      <p:sp>
        <p:nvSpPr>
          <p:cNvPr id="3" name="Content Placeholder 2"/>
          <p:cNvSpPr>
            <a:spLocks noGrp="1"/>
          </p:cNvSpPr>
          <p:nvPr>
            <p:ph idx="1"/>
          </p:nvPr>
        </p:nvSpPr>
        <p:spPr>
          <a:xfrm>
            <a:off x="609600" y="1752600"/>
            <a:ext cx="7924800" cy="3352800"/>
          </a:xfrm>
        </p:spPr>
        <p:txBody>
          <a:bodyPr>
            <a:normAutofit/>
          </a:bodyPr>
          <a:lstStyle/>
          <a:p>
            <a:pPr marL="68580" indent="0">
              <a:buNone/>
            </a:pPr>
            <a:r>
              <a:rPr lang="en-US" sz="3600" dirty="0"/>
              <a:t>Had to happen 1,000’s of times for 1,000’s of enzymes.</a:t>
            </a:r>
          </a:p>
          <a:p>
            <a:pPr marL="68580" indent="0">
              <a:buNone/>
            </a:pPr>
            <a:endParaRPr lang="en-US" sz="3600" dirty="0"/>
          </a:p>
          <a:p>
            <a:pPr marL="68580" indent="0">
              <a:buNone/>
            </a:pPr>
            <a:r>
              <a:rPr lang="en-US" sz="3600" dirty="0"/>
              <a:t>Worse - over 1,000 proteins </a:t>
            </a:r>
            <a:r>
              <a:rPr lang="en-US" sz="3600" u="sng" dirty="0"/>
              <a:t>are not similar</a:t>
            </a:r>
            <a:r>
              <a:rPr lang="en-US" sz="3600" dirty="0"/>
              <a:t> between humans and chimps</a:t>
            </a:r>
          </a:p>
          <a:p>
            <a:pPr marL="68580" indent="0">
              <a:buNone/>
            </a:pPr>
            <a:endParaRPr lang="en-US" sz="3600" dirty="0"/>
          </a:p>
          <a:p>
            <a:pPr marL="68580" indent="0">
              <a:buNone/>
            </a:pPr>
            <a:endParaRPr lang="en-US" sz="3600" dirty="0"/>
          </a:p>
        </p:txBody>
      </p:sp>
    </p:spTree>
    <p:extLst>
      <p:ext uri="{BB962C8B-B14F-4D97-AF65-F5344CB8AC3E}">
        <p14:creationId xmlns:p14="http://schemas.microsoft.com/office/powerpoint/2010/main" val="1922174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7315200" cy="914400"/>
          </a:xfrm>
        </p:spPr>
        <p:txBody>
          <a:bodyPr/>
          <a:lstStyle/>
          <a:p>
            <a:r>
              <a:rPr lang="en-US" dirty="0"/>
              <a:t>Layers of Information Complexity</a:t>
            </a:r>
          </a:p>
        </p:txBody>
      </p:sp>
      <p:sp>
        <p:nvSpPr>
          <p:cNvPr id="3" name="Content Placeholder 2"/>
          <p:cNvSpPr>
            <a:spLocks noGrp="1"/>
          </p:cNvSpPr>
          <p:nvPr>
            <p:ph idx="1"/>
          </p:nvPr>
        </p:nvSpPr>
        <p:spPr>
          <a:xfrm>
            <a:off x="914400" y="1600200"/>
            <a:ext cx="7772400" cy="4572000"/>
          </a:xfrm>
        </p:spPr>
        <p:txBody>
          <a:bodyPr>
            <a:normAutofit/>
          </a:bodyPr>
          <a:lstStyle/>
          <a:p>
            <a:pPr marL="582930" indent="-514350">
              <a:buFont typeface="+mj-lt"/>
              <a:buAutoNum type="arabicPeriod"/>
            </a:pPr>
            <a:r>
              <a:rPr lang="en-US" dirty="0"/>
              <a:t>Single protein</a:t>
            </a:r>
          </a:p>
          <a:p>
            <a:pPr marL="582930" indent="-514350">
              <a:buFont typeface="+mj-lt"/>
              <a:buAutoNum type="arabicPeriod"/>
            </a:pPr>
            <a:r>
              <a:rPr lang="en-US" dirty="0"/>
              <a:t>Proteins work in groups</a:t>
            </a:r>
          </a:p>
          <a:p>
            <a:pPr marL="582930" indent="-514350">
              <a:buFont typeface="+mj-lt"/>
              <a:buAutoNum type="arabicPeriod"/>
            </a:pPr>
            <a:r>
              <a:rPr lang="en-US" dirty="0"/>
              <a:t>Heart, organs</a:t>
            </a:r>
          </a:p>
          <a:p>
            <a:pPr marL="582930" indent="-514350">
              <a:buFont typeface="+mj-lt"/>
              <a:buAutoNum type="arabicPeriod"/>
            </a:pPr>
            <a:r>
              <a:rPr lang="en-US" dirty="0"/>
              <a:t>Systems</a:t>
            </a:r>
          </a:p>
          <a:p>
            <a:pPr lvl="1"/>
            <a:r>
              <a:rPr lang="en-US" dirty="0"/>
              <a:t>Nervous system</a:t>
            </a:r>
          </a:p>
          <a:p>
            <a:pPr lvl="1"/>
            <a:r>
              <a:rPr lang="en-US" dirty="0"/>
              <a:t>Circulatory system</a:t>
            </a:r>
          </a:p>
          <a:p>
            <a:pPr marL="582930" indent="-514350">
              <a:buFont typeface="+mj-lt"/>
              <a:buAutoNum type="arabicPeriod"/>
            </a:pPr>
            <a:r>
              <a:rPr lang="en-US" dirty="0"/>
              <a:t>Life requires one system to communicate with another</a:t>
            </a:r>
          </a:p>
          <a:p>
            <a:pPr lvl="1"/>
            <a:endParaRPr lang="en-US" dirty="0"/>
          </a:p>
          <a:p>
            <a:pPr>
              <a:buNone/>
            </a:pPr>
            <a:endParaRPr lang="en-US" dirty="0"/>
          </a:p>
          <a:p>
            <a:endParaRPr lang="en-US" dirty="0"/>
          </a:p>
        </p:txBody>
      </p:sp>
    </p:spTree>
    <p:extLst>
      <p:ext uri="{BB962C8B-B14F-4D97-AF65-F5344CB8AC3E}">
        <p14:creationId xmlns:p14="http://schemas.microsoft.com/office/powerpoint/2010/main" val="2546551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6781800" cy="914400"/>
          </a:xfrm>
        </p:spPr>
        <p:txBody>
          <a:bodyPr/>
          <a:lstStyle/>
          <a:p>
            <a:pPr marL="68580"/>
            <a:r>
              <a:rPr lang="en-US" dirty="0"/>
              <a:t>Genetics disproves evolution</a:t>
            </a:r>
          </a:p>
        </p:txBody>
      </p:sp>
      <p:sp>
        <p:nvSpPr>
          <p:cNvPr id="3" name="Content Placeholder 2"/>
          <p:cNvSpPr>
            <a:spLocks noGrp="1"/>
          </p:cNvSpPr>
          <p:nvPr>
            <p:ph idx="1"/>
          </p:nvPr>
        </p:nvSpPr>
        <p:spPr>
          <a:xfrm>
            <a:off x="533400" y="1295400"/>
            <a:ext cx="8305800" cy="5105400"/>
          </a:xfrm>
        </p:spPr>
        <p:txBody>
          <a:bodyPr>
            <a:normAutofit/>
          </a:bodyPr>
          <a:lstStyle/>
          <a:p>
            <a:r>
              <a:rPr lang="en-US" dirty="0"/>
              <a:t>Math of DNA mutations </a:t>
            </a:r>
          </a:p>
          <a:p>
            <a:r>
              <a:rPr lang="en-US" dirty="0"/>
              <a:t>Random mutations plus natural selection cannot produce complex information, such as new proteins. </a:t>
            </a:r>
          </a:p>
          <a:p>
            <a:r>
              <a:rPr lang="en-US" dirty="0"/>
              <a:t>Consensus among top geneticists is that our DNA is devolving, not evolving</a:t>
            </a:r>
          </a:p>
          <a:p>
            <a:r>
              <a:rPr lang="en-US" dirty="0"/>
              <a:t>Genetic entropy is moving all species to extinction</a:t>
            </a:r>
          </a:p>
        </p:txBody>
      </p:sp>
    </p:spTree>
    <p:extLst>
      <p:ext uri="{BB962C8B-B14F-4D97-AF65-F5344CB8AC3E}">
        <p14:creationId xmlns:p14="http://schemas.microsoft.com/office/powerpoint/2010/main" val="1137497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hidden"/>
                                      </p:to>
                                    </p:set>
                                  </p:childTnLst>
                                </p:cTn>
                              </p:par>
                              <p:par>
                                <p:cTn id="17" presetID="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hidden"/>
                                      </p:to>
                                    </p:set>
                                  </p:childTnLst>
                                </p:cTn>
                              </p:par>
                              <p:par>
                                <p:cTn id="23" presetID="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85800" y="1219200"/>
            <a:ext cx="7772400" cy="4572000"/>
          </a:xfrm>
        </p:spPr>
        <p:txBody>
          <a:bodyPr/>
          <a:lstStyle/>
          <a:p>
            <a:pPr marL="68580" indent="0">
              <a:buNone/>
            </a:pPr>
            <a:r>
              <a:rPr lang="en-US" sz="3600" dirty="0"/>
              <a:t>Evolution can’t select what chance has not created </a:t>
            </a:r>
            <a:r>
              <a:rPr lang="en-US" dirty="0"/>
              <a:t/>
            </a:r>
            <a:br>
              <a:rPr lang="en-US" dirty="0"/>
            </a:br>
            <a:endParaRPr lang="en-US" dirty="0"/>
          </a:p>
          <a:p>
            <a:r>
              <a:rPr lang="en-US" sz="3600" dirty="0"/>
              <a:t>If you want to drive somewhere by car, try it with your eyes closed.  No chance you can get there.</a:t>
            </a:r>
          </a:p>
        </p:txBody>
      </p:sp>
    </p:spTree>
    <p:extLst>
      <p:ext uri="{BB962C8B-B14F-4D97-AF65-F5344CB8AC3E}">
        <p14:creationId xmlns:p14="http://schemas.microsoft.com/office/powerpoint/2010/main" val="1558546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4" name="Group 53"/>
          <p:cNvGrpSpPr/>
          <p:nvPr/>
        </p:nvGrpSpPr>
        <p:grpSpPr>
          <a:xfrm>
            <a:off x="989172" y="4765136"/>
            <a:ext cx="7030393" cy="1502122"/>
            <a:chOff x="989172" y="4765136"/>
            <a:chExt cx="7030393" cy="1502122"/>
          </a:xfrm>
        </p:grpSpPr>
        <p:grpSp>
          <p:nvGrpSpPr>
            <p:cNvPr id="40" name="Group 39"/>
            <p:cNvGrpSpPr/>
            <p:nvPr/>
          </p:nvGrpSpPr>
          <p:grpSpPr>
            <a:xfrm>
              <a:off x="3305957" y="4930140"/>
              <a:ext cx="4713608" cy="1337118"/>
              <a:chOff x="3305957" y="4930140"/>
              <a:chExt cx="4713608" cy="1337118"/>
            </a:xfrm>
          </p:grpSpPr>
          <p:pic>
            <p:nvPicPr>
              <p:cNvPr id="6" name="Content Placeholder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22742" y="4953000"/>
                <a:ext cx="2396823" cy="1314258"/>
              </a:xfrm>
              <a:prstGeom prst="rect">
                <a:avLst/>
              </a:prstGeom>
            </p:spPr>
          </p:pic>
          <p:pic>
            <p:nvPicPr>
              <p:cNvPr id="39" name="Content Placeholder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05957" y="4930140"/>
                <a:ext cx="2396823" cy="1314258"/>
              </a:xfrm>
              <a:prstGeom prst="rect">
                <a:avLst/>
              </a:prstGeom>
            </p:spPr>
          </p:pic>
        </p:grpSp>
        <p:sp>
          <p:nvSpPr>
            <p:cNvPr id="46" name="TextBox 45"/>
            <p:cNvSpPr txBox="1"/>
            <p:nvPr/>
          </p:nvSpPr>
          <p:spPr>
            <a:xfrm>
              <a:off x="989172" y="4765136"/>
              <a:ext cx="1752600" cy="964153"/>
            </a:xfrm>
            <a:prstGeom prst="rect">
              <a:avLst/>
            </a:prstGeom>
          </p:spPr>
          <p:txBody>
            <a:bodyPr vert="horz" wrap="none" lIns="100584" tIns="45720" rtlCol="0" anchor="b">
              <a:normAutofit/>
            </a:bodyPr>
            <a:lstStyle/>
            <a:p>
              <a:pPr algn="ctr">
                <a:buClr>
                  <a:schemeClr val="tx2"/>
                </a:buClr>
                <a:buSzPct val="95000"/>
              </a:pPr>
              <a:r>
                <a:rPr lang="en-US" sz="3200" dirty="0">
                  <a:latin typeface="Arial" pitchFamily="34" charset="0"/>
                  <a:cs typeface="Arial" pitchFamily="34" charset="0"/>
                </a:rPr>
                <a:t>Parents</a:t>
              </a:r>
            </a:p>
          </p:txBody>
        </p:sp>
      </p:grpSp>
      <p:grpSp>
        <p:nvGrpSpPr>
          <p:cNvPr id="73" name="Group 72"/>
          <p:cNvGrpSpPr/>
          <p:nvPr/>
        </p:nvGrpSpPr>
        <p:grpSpPr>
          <a:xfrm>
            <a:off x="990600" y="3014303"/>
            <a:ext cx="7280577" cy="2091097"/>
            <a:chOff x="990600" y="3014303"/>
            <a:chExt cx="7280577" cy="2091097"/>
          </a:xfrm>
        </p:grpSpPr>
        <p:grpSp>
          <p:nvGrpSpPr>
            <p:cNvPr id="41" name="Group 40"/>
            <p:cNvGrpSpPr/>
            <p:nvPr/>
          </p:nvGrpSpPr>
          <p:grpSpPr>
            <a:xfrm>
              <a:off x="3576135" y="3074447"/>
              <a:ext cx="4695042" cy="1748599"/>
              <a:chOff x="3576135" y="3074447"/>
              <a:chExt cx="4695042" cy="1748599"/>
            </a:xfrm>
          </p:grpSpPr>
          <p:grpSp>
            <p:nvGrpSpPr>
              <p:cNvPr id="37" name="Group 36"/>
              <p:cNvGrpSpPr/>
              <p:nvPr/>
            </p:nvGrpSpPr>
            <p:grpSpPr>
              <a:xfrm>
                <a:off x="3576135" y="3074447"/>
                <a:ext cx="4695042" cy="1314258"/>
                <a:chOff x="3576135" y="3074447"/>
                <a:chExt cx="4695042" cy="1314258"/>
              </a:xfrm>
            </p:grpSpPr>
            <p:pic>
              <p:nvPicPr>
                <p:cNvPr id="10" name="Content Placeholder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76135" y="3074447"/>
                  <a:ext cx="2396823" cy="1314258"/>
                </a:xfrm>
                <a:prstGeom prst="rect">
                  <a:avLst/>
                </a:prstGeom>
              </p:spPr>
            </p:pic>
            <p:pic>
              <p:nvPicPr>
                <p:cNvPr id="14" name="Content Placeholder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74354" y="3074447"/>
                  <a:ext cx="2396823" cy="1314258"/>
                </a:xfrm>
                <a:prstGeom prst="rect">
                  <a:avLst/>
                </a:prstGeom>
              </p:spPr>
            </p:pic>
          </p:grpSp>
          <p:grpSp>
            <p:nvGrpSpPr>
              <p:cNvPr id="34" name="Group 33"/>
              <p:cNvGrpSpPr/>
              <p:nvPr/>
            </p:nvGrpSpPr>
            <p:grpSpPr>
              <a:xfrm>
                <a:off x="3686958" y="4472525"/>
                <a:ext cx="3916984" cy="350521"/>
                <a:chOff x="2654781" y="4472525"/>
                <a:chExt cx="3916984" cy="350521"/>
              </a:xfrm>
            </p:grpSpPr>
            <p:grpSp>
              <p:nvGrpSpPr>
                <p:cNvPr id="25" name="Group 24"/>
                <p:cNvGrpSpPr/>
                <p:nvPr/>
              </p:nvGrpSpPr>
              <p:grpSpPr>
                <a:xfrm>
                  <a:off x="2654781" y="4495799"/>
                  <a:ext cx="411784" cy="327247"/>
                  <a:chOff x="2654781" y="4495799"/>
                  <a:chExt cx="411784" cy="327247"/>
                </a:xfrm>
              </p:grpSpPr>
              <p:cxnSp>
                <p:nvCxnSpPr>
                  <p:cNvPr id="8" name="Straight Arrow Connector 7"/>
                  <p:cNvCxnSpPr/>
                  <p:nvPr/>
                </p:nvCxnSpPr>
                <p:spPr>
                  <a:xfrm flipH="1" flipV="1">
                    <a:off x="2959581" y="4495799"/>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654781" y="4495799"/>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3" name="Group 32"/>
                <p:cNvGrpSpPr/>
                <p:nvPr/>
              </p:nvGrpSpPr>
              <p:grpSpPr>
                <a:xfrm>
                  <a:off x="4407381" y="4495799"/>
                  <a:ext cx="411784" cy="327247"/>
                  <a:chOff x="4407381" y="4495799"/>
                  <a:chExt cx="411784" cy="327247"/>
                </a:xfrm>
              </p:grpSpPr>
              <p:cxnSp>
                <p:nvCxnSpPr>
                  <p:cNvPr id="11" name="Straight Arrow Connector 10"/>
                  <p:cNvCxnSpPr/>
                  <p:nvPr/>
                </p:nvCxnSpPr>
                <p:spPr>
                  <a:xfrm flipH="1" flipV="1">
                    <a:off x="4712181" y="4495799"/>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4407381" y="4495799"/>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5" name="Group 14"/>
                <p:cNvGrpSpPr/>
                <p:nvPr/>
              </p:nvGrpSpPr>
              <p:grpSpPr>
                <a:xfrm>
                  <a:off x="6159981" y="4472525"/>
                  <a:ext cx="411784" cy="327247"/>
                  <a:chOff x="3276600" y="4495799"/>
                  <a:chExt cx="411784" cy="327247"/>
                </a:xfrm>
              </p:grpSpPr>
              <p:cxnSp>
                <p:nvCxnSpPr>
                  <p:cNvPr id="16" name="Straight Arrow Connector 15"/>
                  <p:cNvCxnSpPr/>
                  <p:nvPr/>
                </p:nvCxnSpPr>
                <p:spPr>
                  <a:xfrm flipH="1" flipV="1">
                    <a:off x="3581400" y="4495799"/>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V="1">
                    <a:off x="3276600" y="4495799"/>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grpSp>
        <p:sp>
          <p:nvSpPr>
            <p:cNvPr id="42" name="TextBox 41"/>
            <p:cNvSpPr txBox="1"/>
            <p:nvPr/>
          </p:nvSpPr>
          <p:spPr>
            <a:xfrm>
              <a:off x="990600" y="3014303"/>
              <a:ext cx="1752600" cy="964153"/>
            </a:xfrm>
            <a:prstGeom prst="rect">
              <a:avLst/>
            </a:prstGeom>
          </p:spPr>
          <p:txBody>
            <a:bodyPr vert="horz" wrap="none" lIns="100584" tIns="45720" rtlCol="0" anchor="b">
              <a:normAutofit/>
            </a:bodyPr>
            <a:lstStyle/>
            <a:p>
              <a:pPr algn="ctr">
                <a:buClr>
                  <a:schemeClr val="tx2"/>
                </a:buClr>
                <a:buSzPct val="95000"/>
              </a:pPr>
              <a:r>
                <a:rPr lang="en-US" sz="3200" dirty="0">
                  <a:latin typeface="Arial" pitchFamily="34" charset="0"/>
                  <a:cs typeface="Arial" pitchFamily="34" charset="0"/>
                </a:rPr>
                <a:t>Children</a:t>
              </a:r>
            </a:p>
          </p:txBody>
        </p:sp>
        <p:cxnSp>
          <p:nvCxnSpPr>
            <p:cNvPr id="47" name="Straight Arrow Connector 46"/>
            <p:cNvCxnSpPr/>
            <p:nvPr/>
          </p:nvCxnSpPr>
          <p:spPr>
            <a:xfrm flipV="1">
              <a:off x="1865472" y="4151703"/>
              <a:ext cx="24533" cy="953697"/>
            </a:xfrm>
            <a:prstGeom prst="straightConnector1">
              <a:avLst/>
            </a:prstGeom>
            <a:ln w="666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56" name="Group 55"/>
          <p:cNvGrpSpPr/>
          <p:nvPr/>
        </p:nvGrpSpPr>
        <p:grpSpPr>
          <a:xfrm>
            <a:off x="1219200" y="1208688"/>
            <a:ext cx="7391400" cy="2031009"/>
            <a:chOff x="1219200" y="1208688"/>
            <a:chExt cx="7391400" cy="2031009"/>
          </a:xfrm>
        </p:grpSpPr>
        <p:grpSp>
          <p:nvGrpSpPr>
            <p:cNvPr id="36" name="Group 35"/>
            <p:cNvGrpSpPr/>
            <p:nvPr/>
          </p:nvGrpSpPr>
          <p:grpSpPr>
            <a:xfrm>
              <a:off x="3915558" y="1208688"/>
              <a:ext cx="4695042" cy="1314258"/>
              <a:chOff x="3915558" y="1208688"/>
              <a:chExt cx="4695042" cy="1314258"/>
            </a:xfrm>
          </p:grpSpPr>
          <p:pic>
            <p:nvPicPr>
              <p:cNvPr id="18" name="Content Placeholder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15558" y="1208688"/>
                <a:ext cx="2396823" cy="1314258"/>
              </a:xfrm>
              <a:prstGeom prst="rect">
                <a:avLst/>
              </a:prstGeom>
            </p:spPr>
          </p:pic>
          <p:pic>
            <p:nvPicPr>
              <p:cNvPr id="29" name="Content Placeholder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13777" y="1208688"/>
                <a:ext cx="2396823" cy="1314258"/>
              </a:xfrm>
              <a:prstGeom prst="rect">
                <a:avLst/>
              </a:prstGeom>
            </p:spPr>
          </p:pic>
        </p:grpSp>
        <p:cxnSp>
          <p:nvCxnSpPr>
            <p:cNvPr id="20" name="Straight Arrow Connector 19"/>
            <p:cNvCxnSpPr/>
            <p:nvPr/>
          </p:nvCxnSpPr>
          <p:spPr>
            <a:xfrm flipH="1" flipV="1">
              <a:off x="4397385" y="2617246"/>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4092585" y="2617246"/>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nvGrpSpPr>
            <p:cNvPr id="22" name="Group 21"/>
            <p:cNvGrpSpPr/>
            <p:nvPr/>
          </p:nvGrpSpPr>
          <p:grpSpPr>
            <a:xfrm>
              <a:off x="5767066" y="2616832"/>
              <a:ext cx="411784" cy="327247"/>
              <a:chOff x="3276600" y="4495799"/>
              <a:chExt cx="411784" cy="327247"/>
            </a:xfrm>
          </p:grpSpPr>
          <p:cxnSp>
            <p:nvCxnSpPr>
              <p:cNvPr id="23" name="Straight Arrow Connector 22"/>
              <p:cNvCxnSpPr/>
              <p:nvPr/>
            </p:nvCxnSpPr>
            <p:spPr>
              <a:xfrm flipH="1" flipV="1">
                <a:off x="3581400" y="4495799"/>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V="1">
                <a:off x="3276600" y="4495799"/>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0" name="Group 29"/>
            <p:cNvGrpSpPr/>
            <p:nvPr/>
          </p:nvGrpSpPr>
          <p:grpSpPr>
            <a:xfrm>
              <a:off x="6887358" y="2663380"/>
              <a:ext cx="411784" cy="327247"/>
              <a:chOff x="3276600" y="4495799"/>
              <a:chExt cx="411784" cy="327247"/>
            </a:xfrm>
          </p:grpSpPr>
          <p:cxnSp>
            <p:nvCxnSpPr>
              <p:cNvPr id="31" name="Straight Arrow Connector 30"/>
              <p:cNvCxnSpPr/>
              <p:nvPr/>
            </p:nvCxnSpPr>
            <p:spPr>
              <a:xfrm flipH="1" flipV="1">
                <a:off x="3581400" y="4495799"/>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V="1">
                <a:off x="3276600" y="4495799"/>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sp>
          <p:nvSpPr>
            <p:cNvPr id="45" name="TextBox 44"/>
            <p:cNvSpPr txBox="1"/>
            <p:nvPr/>
          </p:nvSpPr>
          <p:spPr>
            <a:xfrm>
              <a:off x="1219200" y="1208688"/>
              <a:ext cx="1752600" cy="964153"/>
            </a:xfrm>
            <a:prstGeom prst="rect">
              <a:avLst/>
            </a:prstGeom>
          </p:spPr>
          <p:txBody>
            <a:bodyPr vert="horz" wrap="none" lIns="100584" tIns="45720" rtlCol="0" anchor="b">
              <a:normAutofit/>
            </a:bodyPr>
            <a:lstStyle/>
            <a:p>
              <a:pPr algn="ctr">
                <a:buClr>
                  <a:schemeClr val="tx2"/>
                </a:buClr>
                <a:buSzPct val="95000"/>
              </a:pPr>
              <a:r>
                <a:rPr lang="en-US" sz="3200" dirty="0">
                  <a:latin typeface="Arial" pitchFamily="34" charset="0"/>
                  <a:cs typeface="Arial" pitchFamily="34" charset="0"/>
                </a:rPr>
                <a:t>Grandchildren</a:t>
              </a:r>
            </a:p>
          </p:txBody>
        </p:sp>
        <p:cxnSp>
          <p:nvCxnSpPr>
            <p:cNvPr id="53" name="Straight Arrow Connector 52"/>
            <p:cNvCxnSpPr/>
            <p:nvPr/>
          </p:nvCxnSpPr>
          <p:spPr>
            <a:xfrm flipV="1">
              <a:off x="1880467" y="2286000"/>
              <a:ext cx="24533" cy="953697"/>
            </a:xfrm>
            <a:prstGeom prst="straightConnector1">
              <a:avLst/>
            </a:prstGeom>
            <a:ln w="666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772306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3" name="Group 52"/>
          <p:cNvGrpSpPr/>
          <p:nvPr/>
        </p:nvGrpSpPr>
        <p:grpSpPr>
          <a:xfrm>
            <a:off x="3664555" y="1361069"/>
            <a:ext cx="2987517" cy="637775"/>
            <a:chOff x="3664555" y="1361069"/>
            <a:chExt cx="2987517" cy="637775"/>
          </a:xfrm>
        </p:grpSpPr>
        <p:sp>
          <p:nvSpPr>
            <p:cNvPr id="311" name="Oval 310"/>
            <p:cNvSpPr/>
            <p:nvPr/>
          </p:nvSpPr>
          <p:spPr>
            <a:xfrm>
              <a:off x="4058686" y="1361069"/>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t"/>
            <a:lstStyle/>
            <a:p>
              <a:pPr algn="ctr"/>
              <a:endParaRPr lang="en-US" u="sng">
                <a:solidFill>
                  <a:prstClr val="black"/>
                </a:solidFill>
              </a:endParaRPr>
            </a:p>
          </p:txBody>
        </p:sp>
        <p:sp>
          <p:nvSpPr>
            <p:cNvPr id="312" name="Oval 311"/>
            <p:cNvSpPr/>
            <p:nvPr/>
          </p:nvSpPr>
          <p:spPr>
            <a:xfrm>
              <a:off x="4452817" y="1361069"/>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t"/>
            <a:lstStyle/>
            <a:p>
              <a:pPr algn="ctr"/>
              <a:endParaRPr lang="en-US" u="sng">
                <a:solidFill>
                  <a:prstClr val="black"/>
                </a:solidFill>
              </a:endParaRPr>
            </a:p>
          </p:txBody>
        </p:sp>
        <p:sp>
          <p:nvSpPr>
            <p:cNvPr id="313" name="Oval 312"/>
            <p:cNvSpPr/>
            <p:nvPr/>
          </p:nvSpPr>
          <p:spPr>
            <a:xfrm>
              <a:off x="4846948" y="1361069"/>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t"/>
            <a:lstStyle/>
            <a:p>
              <a:pPr algn="ctr"/>
              <a:endParaRPr lang="en-US" u="sng">
                <a:solidFill>
                  <a:prstClr val="black"/>
                </a:solidFill>
              </a:endParaRPr>
            </a:p>
          </p:txBody>
        </p:sp>
        <p:sp>
          <p:nvSpPr>
            <p:cNvPr id="314" name="Oval 313"/>
            <p:cNvSpPr/>
            <p:nvPr/>
          </p:nvSpPr>
          <p:spPr>
            <a:xfrm>
              <a:off x="5241079" y="1361069"/>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t"/>
            <a:lstStyle/>
            <a:p>
              <a:pPr algn="ctr"/>
              <a:endParaRPr lang="en-US" u="sng">
                <a:solidFill>
                  <a:prstClr val="black"/>
                </a:solidFill>
              </a:endParaRPr>
            </a:p>
          </p:txBody>
        </p:sp>
        <p:sp>
          <p:nvSpPr>
            <p:cNvPr id="315" name="Oval 314"/>
            <p:cNvSpPr/>
            <p:nvPr/>
          </p:nvSpPr>
          <p:spPr>
            <a:xfrm>
              <a:off x="3664555" y="1361069"/>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t"/>
            <a:lstStyle/>
            <a:p>
              <a:pPr algn="ctr"/>
              <a:endParaRPr lang="en-US" u="sng">
                <a:solidFill>
                  <a:prstClr val="black"/>
                </a:solidFill>
              </a:endParaRPr>
            </a:p>
          </p:txBody>
        </p:sp>
        <p:sp>
          <p:nvSpPr>
            <p:cNvPr id="316" name="Oval 315"/>
            <p:cNvSpPr/>
            <p:nvPr/>
          </p:nvSpPr>
          <p:spPr>
            <a:xfrm>
              <a:off x="5635210" y="1361069"/>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t"/>
            <a:lstStyle/>
            <a:p>
              <a:pPr algn="ctr"/>
              <a:endParaRPr lang="en-US" u="sng">
                <a:solidFill>
                  <a:prstClr val="black"/>
                </a:solidFill>
              </a:endParaRPr>
            </a:p>
          </p:txBody>
        </p:sp>
        <p:grpSp>
          <p:nvGrpSpPr>
            <p:cNvPr id="317" name="Group 316"/>
            <p:cNvGrpSpPr/>
            <p:nvPr/>
          </p:nvGrpSpPr>
          <p:grpSpPr>
            <a:xfrm>
              <a:off x="3748409" y="1671597"/>
              <a:ext cx="317669" cy="327247"/>
              <a:chOff x="4903740" y="4356100"/>
              <a:chExt cx="317669" cy="327247"/>
            </a:xfrm>
          </p:grpSpPr>
          <p:cxnSp>
            <p:nvCxnSpPr>
              <p:cNvPr id="318" name="Straight Arrow Connector 317"/>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19" name="Straight Arrow Connector 318"/>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sp>
          <p:nvSpPr>
            <p:cNvPr id="320" name="Oval 319"/>
            <p:cNvSpPr/>
            <p:nvPr/>
          </p:nvSpPr>
          <p:spPr>
            <a:xfrm>
              <a:off x="6029341" y="1361069"/>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t"/>
            <a:lstStyle/>
            <a:p>
              <a:pPr algn="ctr"/>
              <a:endParaRPr lang="en-US" u="sng">
                <a:solidFill>
                  <a:prstClr val="black"/>
                </a:solidFill>
              </a:endParaRPr>
            </a:p>
          </p:txBody>
        </p:sp>
        <p:grpSp>
          <p:nvGrpSpPr>
            <p:cNvPr id="321" name="Group 320"/>
            <p:cNvGrpSpPr/>
            <p:nvPr/>
          </p:nvGrpSpPr>
          <p:grpSpPr>
            <a:xfrm>
              <a:off x="4159917" y="1671597"/>
              <a:ext cx="317669" cy="327247"/>
              <a:chOff x="4903740" y="4356100"/>
              <a:chExt cx="317669" cy="327247"/>
            </a:xfrm>
          </p:grpSpPr>
          <p:cxnSp>
            <p:nvCxnSpPr>
              <p:cNvPr id="322" name="Straight Arrow Connector 321"/>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23" name="Straight Arrow Connector 322"/>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24" name="Group 323"/>
            <p:cNvGrpSpPr/>
            <p:nvPr/>
          </p:nvGrpSpPr>
          <p:grpSpPr>
            <a:xfrm>
              <a:off x="4558416" y="1671597"/>
              <a:ext cx="317669" cy="327247"/>
              <a:chOff x="4903740" y="4356100"/>
              <a:chExt cx="317669" cy="327247"/>
            </a:xfrm>
          </p:grpSpPr>
          <p:cxnSp>
            <p:nvCxnSpPr>
              <p:cNvPr id="325" name="Straight Arrow Connector 324"/>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26" name="Straight Arrow Connector 325"/>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27" name="Group 326"/>
            <p:cNvGrpSpPr/>
            <p:nvPr/>
          </p:nvGrpSpPr>
          <p:grpSpPr>
            <a:xfrm>
              <a:off x="4961050" y="1671597"/>
              <a:ext cx="317669" cy="327247"/>
              <a:chOff x="4903740" y="4356100"/>
              <a:chExt cx="317669" cy="327247"/>
            </a:xfrm>
          </p:grpSpPr>
          <p:cxnSp>
            <p:nvCxnSpPr>
              <p:cNvPr id="328" name="Straight Arrow Connector 327"/>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29" name="Straight Arrow Connector 328"/>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30" name="Group 329"/>
            <p:cNvGrpSpPr/>
            <p:nvPr/>
          </p:nvGrpSpPr>
          <p:grpSpPr>
            <a:xfrm>
              <a:off x="5359549" y="1671597"/>
              <a:ext cx="317669" cy="327247"/>
              <a:chOff x="4903740" y="4356100"/>
              <a:chExt cx="317669" cy="327247"/>
            </a:xfrm>
          </p:grpSpPr>
          <p:cxnSp>
            <p:nvCxnSpPr>
              <p:cNvPr id="331" name="Straight Arrow Connector 330"/>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32" name="Straight Arrow Connector 331"/>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33" name="Group 332"/>
            <p:cNvGrpSpPr/>
            <p:nvPr/>
          </p:nvGrpSpPr>
          <p:grpSpPr>
            <a:xfrm>
              <a:off x="5769777" y="1671597"/>
              <a:ext cx="317669" cy="327247"/>
              <a:chOff x="4903740" y="4356100"/>
              <a:chExt cx="317669" cy="327247"/>
            </a:xfrm>
          </p:grpSpPr>
          <p:cxnSp>
            <p:nvCxnSpPr>
              <p:cNvPr id="334" name="Straight Arrow Connector 333"/>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35" name="Straight Arrow Connector 334"/>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sp>
          <p:nvSpPr>
            <p:cNvPr id="336" name="Oval 335"/>
            <p:cNvSpPr/>
            <p:nvPr/>
          </p:nvSpPr>
          <p:spPr>
            <a:xfrm>
              <a:off x="6423472" y="1361069"/>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t"/>
            <a:lstStyle/>
            <a:p>
              <a:pPr algn="ctr"/>
              <a:endParaRPr lang="en-US" u="sng">
                <a:solidFill>
                  <a:prstClr val="black"/>
                </a:solidFill>
              </a:endParaRPr>
            </a:p>
          </p:txBody>
        </p:sp>
        <p:grpSp>
          <p:nvGrpSpPr>
            <p:cNvPr id="337" name="Group 336"/>
            <p:cNvGrpSpPr/>
            <p:nvPr/>
          </p:nvGrpSpPr>
          <p:grpSpPr>
            <a:xfrm>
              <a:off x="6193016" y="1671597"/>
              <a:ext cx="317669" cy="327247"/>
              <a:chOff x="4903740" y="4356100"/>
              <a:chExt cx="317669" cy="327247"/>
            </a:xfrm>
          </p:grpSpPr>
          <p:cxnSp>
            <p:nvCxnSpPr>
              <p:cNvPr id="338" name="Straight Arrow Connector 337"/>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39" name="Straight Arrow Connector 338"/>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sp>
        <p:nvSpPr>
          <p:cNvPr id="4" name="TextBox 3"/>
          <p:cNvSpPr txBox="1"/>
          <p:nvPr/>
        </p:nvSpPr>
        <p:spPr>
          <a:xfrm>
            <a:off x="1582099" y="394258"/>
            <a:ext cx="4717901" cy="444858"/>
          </a:xfrm>
          <a:prstGeom prst="rect">
            <a:avLst/>
          </a:prstGeom>
        </p:spPr>
        <p:txBody>
          <a:bodyPr vert="horz" wrap="none" lIns="100584" tIns="45720" rtlCol="0" anchor="b">
            <a:noAutofit/>
          </a:bodyPr>
          <a:lstStyle/>
          <a:p>
            <a:pPr algn="ctr">
              <a:buClr>
                <a:srgbClr val="D6ECFF"/>
              </a:buClr>
              <a:buSzPct val="95000"/>
            </a:pPr>
            <a:r>
              <a:rPr lang="en-US" sz="3600" dirty="0">
                <a:solidFill>
                  <a:prstClr val="black"/>
                </a:solidFill>
                <a:latin typeface="Arial" pitchFamily="34" charset="0"/>
                <a:cs typeface="Arial" pitchFamily="34" charset="0"/>
              </a:rPr>
              <a:t>False Idea of Mutation Propagation</a:t>
            </a:r>
          </a:p>
        </p:txBody>
      </p:sp>
      <p:sp>
        <p:nvSpPr>
          <p:cNvPr id="11" name="Oval 10"/>
          <p:cNvSpPr/>
          <p:nvPr/>
        </p:nvSpPr>
        <p:spPr>
          <a:xfrm>
            <a:off x="2763356" y="6114563"/>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u="sng">
              <a:solidFill>
                <a:prstClr val="black"/>
              </a:solidFill>
            </a:endParaRPr>
          </a:p>
        </p:txBody>
      </p:sp>
      <p:sp>
        <p:nvSpPr>
          <p:cNvPr id="12" name="Oval 11"/>
          <p:cNvSpPr/>
          <p:nvPr/>
        </p:nvSpPr>
        <p:spPr>
          <a:xfrm>
            <a:off x="3551422" y="6114563"/>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u="sng">
              <a:solidFill>
                <a:prstClr val="black"/>
              </a:solidFill>
            </a:endParaRPr>
          </a:p>
        </p:txBody>
      </p:sp>
      <p:sp>
        <p:nvSpPr>
          <p:cNvPr id="13" name="Oval 12"/>
          <p:cNvSpPr/>
          <p:nvPr/>
        </p:nvSpPr>
        <p:spPr>
          <a:xfrm>
            <a:off x="3945455" y="6114563"/>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u="sng">
              <a:solidFill>
                <a:prstClr val="black"/>
              </a:solidFill>
            </a:endParaRPr>
          </a:p>
        </p:txBody>
      </p:sp>
      <p:sp>
        <p:nvSpPr>
          <p:cNvPr id="14" name="Oval 13"/>
          <p:cNvSpPr/>
          <p:nvPr/>
        </p:nvSpPr>
        <p:spPr>
          <a:xfrm>
            <a:off x="4339488" y="6114563"/>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u="sng">
              <a:solidFill>
                <a:prstClr val="black"/>
              </a:solidFill>
            </a:endParaRPr>
          </a:p>
        </p:txBody>
      </p:sp>
      <p:sp>
        <p:nvSpPr>
          <p:cNvPr id="15" name="Oval 14"/>
          <p:cNvSpPr/>
          <p:nvPr/>
        </p:nvSpPr>
        <p:spPr>
          <a:xfrm>
            <a:off x="4733521" y="6114563"/>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u="sng">
              <a:solidFill>
                <a:prstClr val="black"/>
              </a:solidFill>
            </a:endParaRPr>
          </a:p>
        </p:txBody>
      </p:sp>
      <p:sp>
        <p:nvSpPr>
          <p:cNvPr id="17" name="Oval 16"/>
          <p:cNvSpPr/>
          <p:nvPr/>
        </p:nvSpPr>
        <p:spPr>
          <a:xfrm>
            <a:off x="5521587" y="6114563"/>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u="sng">
              <a:solidFill>
                <a:prstClr val="black"/>
              </a:solidFill>
            </a:endParaRPr>
          </a:p>
        </p:txBody>
      </p:sp>
      <p:sp>
        <p:nvSpPr>
          <p:cNvPr id="18" name="Oval 17"/>
          <p:cNvSpPr/>
          <p:nvPr/>
        </p:nvSpPr>
        <p:spPr>
          <a:xfrm>
            <a:off x="5915620" y="6114563"/>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u="sng">
              <a:solidFill>
                <a:prstClr val="black"/>
              </a:solidFill>
            </a:endParaRPr>
          </a:p>
        </p:txBody>
      </p:sp>
      <p:sp>
        <p:nvSpPr>
          <p:cNvPr id="19" name="Oval 18"/>
          <p:cNvSpPr/>
          <p:nvPr/>
        </p:nvSpPr>
        <p:spPr>
          <a:xfrm>
            <a:off x="6309653" y="6114563"/>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u="sng">
              <a:solidFill>
                <a:prstClr val="black"/>
              </a:solidFill>
            </a:endParaRPr>
          </a:p>
        </p:txBody>
      </p:sp>
      <p:sp>
        <p:nvSpPr>
          <p:cNvPr id="21" name="Oval 20"/>
          <p:cNvSpPr/>
          <p:nvPr/>
        </p:nvSpPr>
        <p:spPr>
          <a:xfrm>
            <a:off x="7097719" y="6114563"/>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u="sng">
              <a:solidFill>
                <a:prstClr val="black"/>
              </a:solidFill>
            </a:endParaRPr>
          </a:p>
        </p:txBody>
      </p:sp>
      <p:sp>
        <p:nvSpPr>
          <p:cNvPr id="22" name="Oval 21"/>
          <p:cNvSpPr/>
          <p:nvPr/>
        </p:nvSpPr>
        <p:spPr>
          <a:xfrm>
            <a:off x="7491752" y="6114563"/>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u="sng">
              <a:solidFill>
                <a:prstClr val="black"/>
              </a:solidFill>
            </a:endParaRPr>
          </a:p>
        </p:txBody>
      </p:sp>
      <p:sp>
        <p:nvSpPr>
          <p:cNvPr id="23" name="Oval 22"/>
          <p:cNvSpPr/>
          <p:nvPr/>
        </p:nvSpPr>
        <p:spPr>
          <a:xfrm>
            <a:off x="7885785" y="6114563"/>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u="sng">
              <a:solidFill>
                <a:prstClr val="black"/>
              </a:solidFill>
            </a:endParaRPr>
          </a:p>
        </p:txBody>
      </p:sp>
      <p:sp>
        <p:nvSpPr>
          <p:cNvPr id="24" name="Oval 23"/>
          <p:cNvSpPr/>
          <p:nvPr/>
        </p:nvSpPr>
        <p:spPr>
          <a:xfrm>
            <a:off x="8279823" y="6114563"/>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u="sng">
              <a:solidFill>
                <a:prstClr val="black"/>
              </a:solidFill>
            </a:endParaRPr>
          </a:p>
        </p:txBody>
      </p:sp>
      <p:sp>
        <p:nvSpPr>
          <p:cNvPr id="194" name="Oval 193"/>
          <p:cNvSpPr/>
          <p:nvPr/>
        </p:nvSpPr>
        <p:spPr>
          <a:xfrm>
            <a:off x="3157389" y="6114563"/>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195" name="Oval 194"/>
          <p:cNvSpPr/>
          <p:nvPr/>
        </p:nvSpPr>
        <p:spPr>
          <a:xfrm>
            <a:off x="6703686" y="6114563"/>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196" name="Oval 195"/>
          <p:cNvSpPr/>
          <p:nvPr/>
        </p:nvSpPr>
        <p:spPr>
          <a:xfrm>
            <a:off x="5127554" y="6114563"/>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2" name="TextBox 1"/>
          <p:cNvSpPr txBox="1"/>
          <p:nvPr/>
        </p:nvSpPr>
        <p:spPr>
          <a:xfrm>
            <a:off x="726452" y="6014878"/>
            <a:ext cx="676664" cy="466549"/>
          </a:xfrm>
          <a:prstGeom prst="rect">
            <a:avLst/>
          </a:prstGeom>
        </p:spPr>
        <p:txBody>
          <a:bodyPr vert="horz" wrap="none" lIns="100584" tIns="45720" rtlCol="0" anchor="b">
            <a:normAutofit fontScale="92500" lnSpcReduction="20000"/>
          </a:bodyPr>
          <a:lstStyle/>
          <a:p>
            <a:pPr algn="ctr">
              <a:buClr>
                <a:schemeClr val="tx2"/>
              </a:buClr>
              <a:buSzPct val="95000"/>
            </a:pPr>
            <a:r>
              <a:rPr lang="en-US" sz="3200" dirty="0">
                <a:latin typeface="Arial" pitchFamily="34" charset="0"/>
                <a:cs typeface="Arial" pitchFamily="34" charset="0"/>
              </a:rPr>
              <a:t>Parents</a:t>
            </a:r>
          </a:p>
        </p:txBody>
      </p:sp>
      <p:grpSp>
        <p:nvGrpSpPr>
          <p:cNvPr id="47" name="Group 46"/>
          <p:cNvGrpSpPr/>
          <p:nvPr/>
        </p:nvGrpSpPr>
        <p:grpSpPr>
          <a:xfrm>
            <a:off x="787557" y="5347370"/>
            <a:ext cx="7553793" cy="748630"/>
            <a:chOff x="787557" y="5347370"/>
            <a:chExt cx="7553793" cy="748630"/>
          </a:xfrm>
        </p:grpSpPr>
        <p:sp>
          <p:nvSpPr>
            <p:cNvPr id="32" name="Oval 31"/>
            <p:cNvSpPr/>
            <p:nvPr/>
          </p:nvSpPr>
          <p:spPr>
            <a:xfrm>
              <a:off x="2968975" y="5432157"/>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33" name="Oval 32"/>
            <p:cNvSpPr/>
            <p:nvPr/>
          </p:nvSpPr>
          <p:spPr>
            <a:xfrm>
              <a:off x="3364650" y="5432157"/>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34" name="Oval 33"/>
            <p:cNvSpPr/>
            <p:nvPr/>
          </p:nvSpPr>
          <p:spPr>
            <a:xfrm>
              <a:off x="3760325" y="5432157"/>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35" name="Oval 34"/>
            <p:cNvSpPr/>
            <p:nvPr/>
          </p:nvSpPr>
          <p:spPr>
            <a:xfrm>
              <a:off x="4156000" y="5432157"/>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36" name="Oval 35"/>
            <p:cNvSpPr/>
            <p:nvPr/>
          </p:nvSpPr>
          <p:spPr>
            <a:xfrm>
              <a:off x="4551675" y="5432157"/>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37" name="Oval 36"/>
            <p:cNvSpPr/>
            <p:nvPr/>
          </p:nvSpPr>
          <p:spPr>
            <a:xfrm>
              <a:off x="4947350" y="5432157"/>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38" name="Oval 37"/>
            <p:cNvSpPr/>
            <p:nvPr/>
          </p:nvSpPr>
          <p:spPr>
            <a:xfrm>
              <a:off x="5343025" y="5432157"/>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39" name="Oval 38"/>
            <p:cNvSpPr/>
            <p:nvPr/>
          </p:nvSpPr>
          <p:spPr>
            <a:xfrm>
              <a:off x="5738700" y="5432157"/>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40" name="Oval 39"/>
            <p:cNvSpPr/>
            <p:nvPr/>
          </p:nvSpPr>
          <p:spPr>
            <a:xfrm>
              <a:off x="6134375" y="5432157"/>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41" name="Oval 40"/>
            <p:cNvSpPr/>
            <p:nvPr/>
          </p:nvSpPr>
          <p:spPr>
            <a:xfrm>
              <a:off x="6530050" y="5432157"/>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42" name="Oval 41"/>
            <p:cNvSpPr/>
            <p:nvPr/>
          </p:nvSpPr>
          <p:spPr>
            <a:xfrm>
              <a:off x="6925725" y="5432157"/>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43" name="Oval 42"/>
            <p:cNvSpPr/>
            <p:nvPr/>
          </p:nvSpPr>
          <p:spPr>
            <a:xfrm>
              <a:off x="7321400" y="5432157"/>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44" name="Oval 43"/>
            <p:cNvSpPr/>
            <p:nvPr/>
          </p:nvSpPr>
          <p:spPr>
            <a:xfrm>
              <a:off x="7717075" y="5432157"/>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45" name="Oval 44"/>
            <p:cNvSpPr/>
            <p:nvPr/>
          </p:nvSpPr>
          <p:spPr>
            <a:xfrm>
              <a:off x="8112750" y="5432157"/>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grpSp>
          <p:nvGrpSpPr>
            <p:cNvPr id="102" name="Group 101"/>
            <p:cNvGrpSpPr/>
            <p:nvPr/>
          </p:nvGrpSpPr>
          <p:grpSpPr>
            <a:xfrm>
              <a:off x="6654170" y="5687633"/>
              <a:ext cx="317669" cy="327247"/>
              <a:chOff x="4903740" y="4356100"/>
              <a:chExt cx="317669" cy="327247"/>
            </a:xfrm>
          </p:grpSpPr>
          <p:cxnSp>
            <p:nvCxnSpPr>
              <p:cNvPr id="103" name="Straight Arrow Connector 102"/>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11" name="Group 110"/>
            <p:cNvGrpSpPr/>
            <p:nvPr/>
          </p:nvGrpSpPr>
          <p:grpSpPr>
            <a:xfrm>
              <a:off x="5085010" y="5715000"/>
              <a:ext cx="317669" cy="327247"/>
              <a:chOff x="4903740" y="4356100"/>
              <a:chExt cx="317669" cy="327247"/>
            </a:xfrm>
          </p:grpSpPr>
          <p:cxnSp>
            <p:nvCxnSpPr>
              <p:cNvPr id="112" name="Straight Arrow Connector 111"/>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sp>
          <p:nvSpPr>
            <p:cNvPr id="341" name="TextBox 340"/>
            <p:cNvSpPr txBox="1"/>
            <p:nvPr/>
          </p:nvSpPr>
          <p:spPr>
            <a:xfrm>
              <a:off x="787557" y="5347370"/>
              <a:ext cx="676664" cy="466549"/>
            </a:xfrm>
            <a:prstGeom prst="rect">
              <a:avLst/>
            </a:prstGeom>
          </p:spPr>
          <p:txBody>
            <a:bodyPr vert="horz" wrap="none" lIns="100584" tIns="45720" rtlCol="0" anchor="b">
              <a:normAutofit fontScale="92500" lnSpcReduction="20000"/>
            </a:bodyPr>
            <a:lstStyle/>
            <a:p>
              <a:pPr algn="ctr">
                <a:buClr>
                  <a:schemeClr val="tx2"/>
                </a:buClr>
                <a:buSzPct val="95000"/>
              </a:pPr>
              <a:r>
                <a:rPr lang="en-US" sz="3200" dirty="0">
                  <a:latin typeface="Arial" pitchFamily="34" charset="0"/>
                  <a:cs typeface="Arial" pitchFamily="34" charset="0"/>
                </a:rPr>
                <a:t>Children</a:t>
              </a:r>
            </a:p>
          </p:txBody>
        </p:sp>
        <p:cxnSp>
          <p:nvCxnSpPr>
            <p:cNvPr id="343" name="Straight Arrow Connector 342"/>
            <p:cNvCxnSpPr/>
            <p:nvPr/>
          </p:nvCxnSpPr>
          <p:spPr>
            <a:xfrm flipH="1" flipV="1">
              <a:off x="1085364" y="5741342"/>
              <a:ext cx="6265" cy="354658"/>
            </a:xfrm>
            <a:prstGeom prst="straightConnector1">
              <a:avLst/>
            </a:prstGeom>
            <a:ln w="666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nvGrpSpPr>
            <p:cNvPr id="366" name="Group 365"/>
            <p:cNvGrpSpPr/>
            <p:nvPr/>
          </p:nvGrpSpPr>
          <p:grpSpPr>
            <a:xfrm>
              <a:off x="3110066" y="5728227"/>
              <a:ext cx="317669" cy="327247"/>
              <a:chOff x="4903740" y="4356100"/>
              <a:chExt cx="317669" cy="327247"/>
            </a:xfrm>
          </p:grpSpPr>
          <p:cxnSp>
            <p:nvCxnSpPr>
              <p:cNvPr id="367" name="Straight Arrow Connector 366"/>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68" name="Straight Arrow Connector 367"/>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grpSp>
        <p:nvGrpSpPr>
          <p:cNvPr id="48" name="Group 47"/>
          <p:cNvGrpSpPr/>
          <p:nvPr/>
        </p:nvGrpSpPr>
        <p:grpSpPr>
          <a:xfrm>
            <a:off x="980154" y="4698265"/>
            <a:ext cx="7528269" cy="711935"/>
            <a:chOff x="980154" y="4698265"/>
            <a:chExt cx="7528269" cy="711935"/>
          </a:xfrm>
        </p:grpSpPr>
        <p:sp>
          <p:nvSpPr>
            <p:cNvPr id="74" name="Oval 73"/>
            <p:cNvSpPr/>
            <p:nvPr/>
          </p:nvSpPr>
          <p:spPr>
            <a:xfrm>
              <a:off x="2740375" y="4774932"/>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75" name="Oval 74"/>
            <p:cNvSpPr/>
            <p:nvPr/>
          </p:nvSpPr>
          <p:spPr>
            <a:xfrm>
              <a:off x="3136050" y="4774932"/>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76" name="Oval 75"/>
            <p:cNvSpPr/>
            <p:nvPr/>
          </p:nvSpPr>
          <p:spPr>
            <a:xfrm>
              <a:off x="3531725" y="4774932"/>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77" name="Oval 76"/>
            <p:cNvSpPr/>
            <p:nvPr/>
          </p:nvSpPr>
          <p:spPr>
            <a:xfrm>
              <a:off x="3927400" y="4774932"/>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78" name="Oval 77"/>
            <p:cNvSpPr/>
            <p:nvPr/>
          </p:nvSpPr>
          <p:spPr>
            <a:xfrm>
              <a:off x="4323075" y="4774932"/>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79" name="Oval 78"/>
            <p:cNvSpPr/>
            <p:nvPr/>
          </p:nvSpPr>
          <p:spPr>
            <a:xfrm>
              <a:off x="4718750" y="4774932"/>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80" name="Oval 79"/>
            <p:cNvSpPr/>
            <p:nvPr/>
          </p:nvSpPr>
          <p:spPr>
            <a:xfrm>
              <a:off x="5114425" y="4774932"/>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81" name="Oval 80"/>
            <p:cNvSpPr/>
            <p:nvPr/>
          </p:nvSpPr>
          <p:spPr>
            <a:xfrm>
              <a:off x="5510100" y="4774932"/>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82" name="Oval 81"/>
            <p:cNvSpPr/>
            <p:nvPr/>
          </p:nvSpPr>
          <p:spPr>
            <a:xfrm>
              <a:off x="5905775" y="4774932"/>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83" name="Oval 82"/>
            <p:cNvSpPr/>
            <p:nvPr/>
          </p:nvSpPr>
          <p:spPr>
            <a:xfrm>
              <a:off x="6301450" y="4774932"/>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84" name="Oval 83"/>
            <p:cNvSpPr/>
            <p:nvPr/>
          </p:nvSpPr>
          <p:spPr>
            <a:xfrm>
              <a:off x="6697125" y="4774932"/>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85" name="Oval 84"/>
            <p:cNvSpPr/>
            <p:nvPr/>
          </p:nvSpPr>
          <p:spPr>
            <a:xfrm>
              <a:off x="7092800" y="4774932"/>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86" name="Oval 85"/>
            <p:cNvSpPr/>
            <p:nvPr/>
          </p:nvSpPr>
          <p:spPr>
            <a:xfrm>
              <a:off x="7488475" y="4774932"/>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87" name="Oval 86"/>
            <p:cNvSpPr/>
            <p:nvPr/>
          </p:nvSpPr>
          <p:spPr>
            <a:xfrm>
              <a:off x="7884150" y="4774932"/>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88" name="Oval 87"/>
            <p:cNvSpPr/>
            <p:nvPr/>
          </p:nvSpPr>
          <p:spPr>
            <a:xfrm>
              <a:off x="8279823" y="4785323"/>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grpSp>
          <p:nvGrpSpPr>
            <p:cNvPr id="98" name="Group 97"/>
            <p:cNvGrpSpPr/>
            <p:nvPr/>
          </p:nvGrpSpPr>
          <p:grpSpPr>
            <a:xfrm>
              <a:off x="4903740" y="5063857"/>
              <a:ext cx="317669" cy="327247"/>
              <a:chOff x="4903740" y="4356100"/>
              <a:chExt cx="317669" cy="327247"/>
            </a:xfrm>
          </p:grpSpPr>
          <p:cxnSp>
            <p:nvCxnSpPr>
              <p:cNvPr id="90" name="Straight Arrow Connector 89"/>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97" name="Straight Arrow Connector 96"/>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99" name="Group 98"/>
            <p:cNvGrpSpPr/>
            <p:nvPr/>
          </p:nvGrpSpPr>
          <p:grpSpPr>
            <a:xfrm>
              <a:off x="5298490" y="5063857"/>
              <a:ext cx="317669" cy="327247"/>
              <a:chOff x="4903740" y="4356100"/>
              <a:chExt cx="317669" cy="327247"/>
            </a:xfrm>
          </p:grpSpPr>
          <p:cxnSp>
            <p:nvCxnSpPr>
              <p:cNvPr id="100" name="Straight Arrow Connector 99"/>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27" name="Group 126"/>
            <p:cNvGrpSpPr/>
            <p:nvPr/>
          </p:nvGrpSpPr>
          <p:grpSpPr>
            <a:xfrm>
              <a:off x="2932681" y="5058950"/>
              <a:ext cx="317669" cy="327247"/>
              <a:chOff x="4903740" y="4356100"/>
              <a:chExt cx="317669" cy="327247"/>
            </a:xfrm>
          </p:grpSpPr>
          <p:cxnSp>
            <p:nvCxnSpPr>
              <p:cNvPr id="128" name="Straight Arrow Connector 127"/>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29" name="Straight Arrow Connector 128"/>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30" name="Group 129"/>
            <p:cNvGrpSpPr/>
            <p:nvPr/>
          </p:nvGrpSpPr>
          <p:grpSpPr>
            <a:xfrm>
              <a:off x="6444848" y="5049747"/>
              <a:ext cx="317669" cy="327247"/>
              <a:chOff x="4903740" y="4356100"/>
              <a:chExt cx="317669" cy="327247"/>
            </a:xfrm>
          </p:grpSpPr>
          <p:cxnSp>
            <p:nvCxnSpPr>
              <p:cNvPr id="131" name="Straight Arrow Connector 130"/>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Straight Arrow Connector 131"/>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33" name="Group 132"/>
            <p:cNvGrpSpPr/>
            <p:nvPr/>
          </p:nvGrpSpPr>
          <p:grpSpPr>
            <a:xfrm>
              <a:off x="6894581" y="5049746"/>
              <a:ext cx="317669" cy="327247"/>
              <a:chOff x="4903740" y="4356100"/>
              <a:chExt cx="317669" cy="327247"/>
            </a:xfrm>
          </p:grpSpPr>
          <p:cxnSp>
            <p:nvCxnSpPr>
              <p:cNvPr id="134" name="Straight Arrow Connector 133"/>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35" name="Straight Arrow Connector 134"/>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sp>
          <p:nvSpPr>
            <p:cNvPr id="342" name="TextBox 341"/>
            <p:cNvSpPr txBox="1"/>
            <p:nvPr/>
          </p:nvSpPr>
          <p:spPr>
            <a:xfrm>
              <a:off x="980154" y="4698265"/>
              <a:ext cx="676664" cy="466549"/>
            </a:xfrm>
            <a:prstGeom prst="rect">
              <a:avLst/>
            </a:prstGeom>
          </p:spPr>
          <p:txBody>
            <a:bodyPr vert="horz" wrap="none" lIns="100584" tIns="45720" rtlCol="0" anchor="b">
              <a:normAutofit fontScale="92500" lnSpcReduction="20000"/>
            </a:bodyPr>
            <a:lstStyle/>
            <a:p>
              <a:pPr algn="ctr">
                <a:buClr>
                  <a:schemeClr val="tx2"/>
                </a:buClr>
                <a:buSzPct val="95000"/>
              </a:pPr>
              <a:r>
                <a:rPr lang="en-US" sz="3200" dirty="0">
                  <a:solidFill>
                    <a:schemeClr val="bg1"/>
                  </a:solidFill>
                  <a:latin typeface="Arial" pitchFamily="34" charset="0"/>
                  <a:cs typeface="Arial" pitchFamily="34" charset="0"/>
                </a:rPr>
                <a:t>Grandchildren</a:t>
              </a:r>
            </a:p>
          </p:txBody>
        </p:sp>
        <p:cxnSp>
          <p:nvCxnSpPr>
            <p:cNvPr id="344" name="Straight Arrow Connector 343"/>
            <p:cNvCxnSpPr/>
            <p:nvPr/>
          </p:nvCxnSpPr>
          <p:spPr>
            <a:xfrm flipH="1" flipV="1">
              <a:off x="1136735" y="5055542"/>
              <a:ext cx="6265" cy="354658"/>
            </a:xfrm>
            <a:prstGeom prst="straightConnector1">
              <a:avLst/>
            </a:prstGeom>
            <a:ln w="666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nvGrpSpPr>
            <p:cNvPr id="369" name="Group 368"/>
            <p:cNvGrpSpPr/>
            <p:nvPr/>
          </p:nvGrpSpPr>
          <p:grpSpPr>
            <a:xfrm>
              <a:off x="3328651" y="5068177"/>
              <a:ext cx="317669" cy="327247"/>
              <a:chOff x="4903740" y="4356100"/>
              <a:chExt cx="317669" cy="327247"/>
            </a:xfrm>
          </p:grpSpPr>
          <p:cxnSp>
            <p:nvCxnSpPr>
              <p:cNvPr id="370" name="Straight Arrow Connector 369"/>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71" name="Straight Arrow Connector 370"/>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grpSp>
        <p:nvGrpSpPr>
          <p:cNvPr id="49" name="Group 48"/>
          <p:cNvGrpSpPr/>
          <p:nvPr/>
        </p:nvGrpSpPr>
        <p:grpSpPr>
          <a:xfrm>
            <a:off x="2537752" y="4108182"/>
            <a:ext cx="5768048" cy="625668"/>
            <a:chOff x="2537752" y="4108182"/>
            <a:chExt cx="5768048" cy="625668"/>
          </a:xfrm>
        </p:grpSpPr>
        <p:sp>
          <p:nvSpPr>
            <p:cNvPr id="142" name="Oval 141"/>
            <p:cNvSpPr/>
            <p:nvPr/>
          </p:nvSpPr>
          <p:spPr>
            <a:xfrm>
              <a:off x="2537752" y="4108182"/>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143" name="Oval 142"/>
            <p:cNvSpPr/>
            <p:nvPr/>
          </p:nvSpPr>
          <p:spPr>
            <a:xfrm>
              <a:off x="2933427" y="4108182"/>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144" name="Oval 143"/>
            <p:cNvSpPr/>
            <p:nvPr/>
          </p:nvSpPr>
          <p:spPr>
            <a:xfrm>
              <a:off x="3329102" y="4108182"/>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145" name="Oval 144"/>
            <p:cNvSpPr/>
            <p:nvPr/>
          </p:nvSpPr>
          <p:spPr>
            <a:xfrm>
              <a:off x="3724777" y="4108182"/>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146" name="Oval 145"/>
            <p:cNvSpPr/>
            <p:nvPr/>
          </p:nvSpPr>
          <p:spPr>
            <a:xfrm>
              <a:off x="4120452" y="4108182"/>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147" name="Oval 146"/>
            <p:cNvSpPr/>
            <p:nvPr/>
          </p:nvSpPr>
          <p:spPr>
            <a:xfrm>
              <a:off x="4516127" y="4108182"/>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148" name="Oval 147"/>
            <p:cNvSpPr/>
            <p:nvPr/>
          </p:nvSpPr>
          <p:spPr>
            <a:xfrm>
              <a:off x="4911802" y="4108182"/>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149" name="Oval 148"/>
            <p:cNvSpPr/>
            <p:nvPr/>
          </p:nvSpPr>
          <p:spPr>
            <a:xfrm>
              <a:off x="5307477" y="4108182"/>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150" name="Oval 149"/>
            <p:cNvSpPr/>
            <p:nvPr/>
          </p:nvSpPr>
          <p:spPr>
            <a:xfrm>
              <a:off x="5703152" y="4108182"/>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151" name="Oval 150"/>
            <p:cNvSpPr/>
            <p:nvPr/>
          </p:nvSpPr>
          <p:spPr>
            <a:xfrm>
              <a:off x="6098827" y="4108182"/>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152" name="Oval 151"/>
            <p:cNvSpPr/>
            <p:nvPr/>
          </p:nvSpPr>
          <p:spPr>
            <a:xfrm>
              <a:off x="6494502" y="4108182"/>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153" name="Oval 152"/>
            <p:cNvSpPr/>
            <p:nvPr/>
          </p:nvSpPr>
          <p:spPr>
            <a:xfrm>
              <a:off x="6890177" y="4108182"/>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154" name="Oval 153"/>
            <p:cNvSpPr/>
            <p:nvPr/>
          </p:nvSpPr>
          <p:spPr>
            <a:xfrm>
              <a:off x="7285852" y="4108182"/>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155" name="Oval 154"/>
            <p:cNvSpPr/>
            <p:nvPr/>
          </p:nvSpPr>
          <p:spPr>
            <a:xfrm>
              <a:off x="7681527" y="4108182"/>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156" name="Oval 155"/>
            <p:cNvSpPr/>
            <p:nvPr/>
          </p:nvSpPr>
          <p:spPr>
            <a:xfrm>
              <a:off x="8077200" y="4118573"/>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grpSp>
          <p:nvGrpSpPr>
            <p:cNvPr id="170" name="Group 169"/>
            <p:cNvGrpSpPr/>
            <p:nvPr/>
          </p:nvGrpSpPr>
          <p:grpSpPr>
            <a:xfrm>
              <a:off x="2703464" y="4389653"/>
              <a:ext cx="317669" cy="327247"/>
              <a:chOff x="4903740" y="4356100"/>
              <a:chExt cx="317669" cy="327247"/>
            </a:xfrm>
          </p:grpSpPr>
          <p:cxnSp>
            <p:nvCxnSpPr>
              <p:cNvPr id="171" name="Straight Arrow Connector 170"/>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72" name="Straight Arrow Connector 171"/>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73" name="Group 172"/>
            <p:cNvGrpSpPr/>
            <p:nvPr/>
          </p:nvGrpSpPr>
          <p:grpSpPr>
            <a:xfrm>
              <a:off x="3102962" y="4390498"/>
              <a:ext cx="317669" cy="327247"/>
              <a:chOff x="4903740" y="4356100"/>
              <a:chExt cx="317669" cy="327247"/>
            </a:xfrm>
          </p:grpSpPr>
          <p:cxnSp>
            <p:nvCxnSpPr>
              <p:cNvPr id="174" name="Straight Arrow Connector 173"/>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75" name="Straight Arrow Connector 174"/>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76" name="Group 175"/>
            <p:cNvGrpSpPr/>
            <p:nvPr/>
          </p:nvGrpSpPr>
          <p:grpSpPr>
            <a:xfrm>
              <a:off x="4665975" y="4382242"/>
              <a:ext cx="317669" cy="327247"/>
              <a:chOff x="4903740" y="4356100"/>
              <a:chExt cx="317669" cy="327247"/>
            </a:xfrm>
          </p:grpSpPr>
          <p:cxnSp>
            <p:nvCxnSpPr>
              <p:cNvPr id="177" name="Straight Arrow Connector 176"/>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78" name="Straight Arrow Connector 177"/>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79" name="Group 178"/>
            <p:cNvGrpSpPr/>
            <p:nvPr/>
          </p:nvGrpSpPr>
          <p:grpSpPr>
            <a:xfrm>
              <a:off x="5064736" y="4383174"/>
              <a:ext cx="317669" cy="327247"/>
              <a:chOff x="4903740" y="4356100"/>
              <a:chExt cx="317669" cy="327247"/>
            </a:xfrm>
          </p:grpSpPr>
          <p:cxnSp>
            <p:nvCxnSpPr>
              <p:cNvPr id="180" name="Straight Arrow Connector 179"/>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81" name="Straight Arrow Connector 180"/>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82" name="Group 181"/>
            <p:cNvGrpSpPr/>
            <p:nvPr/>
          </p:nvGrpSpPr>
          <p:grpSpPr>
            <a:xfrm>
              <a:off x="5486106" y="4381653"/>
              <a:ext cx="317669" cy="327247"/>
              <a:chOff x="4903740" y="4356100"/>
              <a:chExt cx="317669" cy="327247"/>
            </a:xfrm>
          </p:grpSpPr>
          <p:cxnSp>
            <p:nvCxnSpPr>
              <p:cNvPr id="183" name="Straight Arrow Connector 182"/>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84" name="Straight Arrow Connector 183"/>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85" name="Group 184"/>
            <p:cNvGrpSpPr/>
            <p:nvPr/>
          </p:nvGrpSpPr>
          <p:grpSpPr>
            <a:xfrm>
              <a:off x="6237249" y="4389652"/>
              <a:ext cx="317669" cy="327247"/>
              <a:chOff x="4903740" y="4356100"/>
              <a:chExt cx="317669" cy="327247"/>
            </a:xfrm>
          </p:grpSpPr>
          <p:cxnSp>
            <p:nvCxnSpPr>
              <p:cNvPr id="186" name="Straight Arrow Connector 185"/>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87" name="Straight Arrow Connector 186"/>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88" name="Group 187"/>
            <p:cNvGrpSpPr/>
            <p:nvPr/>
          </p:nvGrpSpPr>
          <p:grpSpPr>
            <a:xfrm>
              <a:off x="6670723" y="4390930"/>
              <a:ext cx="317669" cy="327247"/>
              <a:chOff x="4903740" y="4356100"/>
              <a:chExt cx="317669" cy="327247"/>
            </a:xfrm>
          </p:grpSpPr>
          <p:cxnSp>
            <p:nvCxnSpPr>
              <p:cNvPr id="189" name="Straight Arrow Connector 188"/>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90" name="Straight Arrow Connector 189"/>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91" name="Group 190"/>
            <p:cNvGrpSpPr/>
            <p:nvPr/>
          </p:nvGrpSpPr>
          <p:grpSpPr>
            <a:xfrm>
              <a:off x="7066238" y="4390970"/>
              <a:ext cx="317669" cy="327247"/>
              <a:chOff x="4903740" y="4356100"/>
              <a:chExt cx="317669" cy="327247"/>
            </a:xfrm>
          </p:grpSpPr>
          <p:cxnSp>
            <p:nvCxnSpPr>
              <p:cNvPr id="192" name="Straight Arrow Connector 191"/>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93" name="Straight Arrow Connector 192"/>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cxnSp>
          <p:nvCxnSpPr>
            <p:cNvPr id="373" name="Straight Arrow Connector 372"/>
            <p:cNvCxnSpPr/>
            <p:nvPr/>
          </p:nvCxnSpPr>
          <p:spPr>
            <a:xfrm flipH="1" flipV="1">
              <a:off x="3512345" y="4406603"/>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74" name="Straight Arrow Connector 373"/>
            <p:cNvCxnSpPr/>
            <p:nvPr/>
          </p:nvCxnSpPr>
          <p:spPr>
            <a:xfrm flipV="1">
              <a:off x="3723030" y="4406603"/>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50" name="Group 49"/>
          <p:cNvGrpSpPr/>
          <p:nvPr/>
        </p:nvGrpSpPr>
        <p:grpSpPr>
          <a:xfrm>
            <a:off x="2294477" y="3440674"/>
            <a:ext cx="6163723" cy="612317"/>
            <a:chOff x="2294477" y="3440674"/>
            <a:chExt cx="6163723" cy="612317"/>
          </a:xfrm>
        </p:grpSpPr>
        <p:sp>
          <p:nvSpPr>
            <p:cNvPr id="201" name="Oval 200"/>
            <p:cNvSpPr/>
            <p:nvPr/>
          </p:nvSpPr>
          <p:spPr>
            <a:xfrm>
              <a:off x="2294477" y="3440674"/>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202" name="Oval 201"/>
            <p:cNvSpPr/>
            <p:nvPr/>
          </p:nvSpPr>
          <p:spPr>
            <a:xfrm>
              <a:off x="2690152" y="3440674"/>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203" name="Oval 202"/>
            <p:cNvSpPr/>
            <p:nvPr/>
          </p:nvSpPr>
          <p:spPr>
            <a:xfrm>
              <a:off x="3085827" y="3440674"/>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204" name="Oval 203"/>
            <p:cNvSpPr/>
            <p:nvPr/>
          </p:nvSpPr>
          <p:spPr>
            <a:xfrm>
              <a:off x="3481502" y="3440674"/>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205" name="Oval 204"/>
            <p:cNvSpPr/>
            <p:nvPr/>
          </p:nvSpPr>
          <p:spPr>
            <a:xfrm>
              <a:off x="3877177" y="3440674"/>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207" name="Oval 206"/>
            <p:cNvSpPr/>
            <p:nvPr/>
          </p:nvSpPr>
          <p:spPr>
            <a:xfrm>
              <a:off x="4668527" y="3440674"/>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208" name="Oval 207"/>
            <p:cNvSpPr/>
            <p:nvPr/>
          </p:nvSpPr>
          <p:spPr>
            <a:xfrm>
              <a:off x="5064202" y="3440674"/>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209" name="Oval 208"/>
            <p:cNvSpPr/>
            <p:nvPr/>
          </p:nvSpPr>
          <p:spPr>
            <a:xfrm>
              <a:off x="5459877" y="3440674"/>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210" name="Oval 209"/>
            <p:cNvSpPr/>
            <p:nvPr/>
          </p:nvSpPr>
          <p:spPr>
            <a:xfrm>
              <a:off x="5855552" y="3440674"/>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211" name="Oval 210"/>
            <p:cNvSpPr/>
            <p:nvPr/>
          </p:nvSpPr>
          <p:spPr>
            <a:xfrm>
              <a:off x="6251227" y="3440674"/>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212" name="Oval 211"/>
            <p:cNvSpPr/>
            <p:nvPr/>
          </p:nvSpPr>
          <p:spPr>
            <a:xfrm>
              <a:off x="6646902" y="3440674"/>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213" name="Oval 212"/>
            <p:cNvSpPr/>
            <p:nvPr/>
          </p:nvSpPr>
          <p:spPr>
            <a:xfrm>
              <a:off x="7042577" y="3440674"/>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214" name="Oval 213"/>
            <p:cNvSpPr/>
            <p:nvPr/>
          </p:nvSpPr>
          <p:spPr>
            <a:xfrm>
              <a:off x="7438252" y="3440674"/>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215" name="Oval 214"/>
            <p:cNvSpPr/>
            <p:nvPr/>
          </p:nvSpPr>
          <p:spPr>
            <a:xfrm>
              <a:off x="7833927" y="3440674"/>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sp>
          <p:nvSpPr>
            <p:cNvPr id="216" name="Oval 215"/>
            <p:cNvSpPr/>
            <p:nvPr/>
          </p:nvSpPr>
          <p:spPr>
            <a:xfrm>
              <a:off x="8229600" y="3451065"/>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grpSp>
          <p:nvGrpSpPr>
            <p:cNvPr id="226" name="Group 225"/>
            <p:cNvGrpSpPr/>
            <p:nvPr/>
          </p:nvGrpSpPr>
          <p:grpSpPr>
            <a:xfrm>
              <a:off x="2425228" y="3703510"/>
              <a:ext cx="317669" cy="327247"/>
              <a:chOff x="4903740" y="4356100"/>
              <a:chExt cx="317669" cy="327247"/>
            </a:xfrm>
          </p:grpSpPr>
          <p:cxnSp>
            <p:nvCxnSpPr>
              <p:cNvPr id="227" name="Straight Arrow Connector 226"/>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28" name="Straight Arrow Connector 227"/>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29" name="Group 228"/>
            <p:cNvGrpSpPr/>
            <p:nvPr/>
          </p:nvGrpSpPr>
          <p:grpSpPr>
            <a:xfrm>
              <a:off x="2855864" y="3722145"/>
              <a:ext cx="317669" cy="327247"/>
              <a:chOff x="4903740" y="4356100"/>
              <a:chExt cx="317669" cy="327247"/>
            </a:xfrm>
          </p:grpSpPr>
          <p:cxnSp>
            <p:nvCxnSpPr>
              <p:cNvPr id="230" name="Straight Arrow Connector 229"/>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31" name="Straight Arrow Connector 230"/>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32" name="Group 231"/>
            <p:cNvGrpSpPr/>
            <p:nvPr/>
          </p:nvGrpSpPr>
          <p:grpSpPr>
            <a:xfrm>
              <a:off x="3255362" y="3722990"/>
              <a:ext cx="317669" cy="327247"/>
              <a:chOff x="4903740" y="4356100"/>
              <a:chExt cx="317669" cy="327247"/>
            </a:xfrm>
          </p:grpSpPr>
          <p:cxnSp>
            <p:nvCxnSpPr>
              <p:cNvPr id="233" name="Straight Arrow Connector 232"/>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34" name="Straight Arrow Connector 233"/>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35" name="Group 234"/>
            <p:cNvGrpSpPr/>
            <p:nvPr/>
          </p:nvGrpSpPr>
          <p:grpSpPr>
            <a:xfrm>
              <a:off x="4818375" y="3714734"/>
              <a:ext cx="317669" cy="327247"/>
              <a:chOff x="4903740" y="4356100"/>
              <a:chExt cx="317669" cy="327247"/>
            </a:xfrm>
          </p:grpSpPr>
          <p:cxnSp>
            <p:nvCxnSpPr>
              <p:cNvPr id="236" name="Straight Arrow Connector 235"/>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37" name="Straight Arrow Connector 236"/>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38" name="Group 237"/>
            <p:cNvGrpSpPr/>
            <p:nvPr/>
          </p:nvGrpSpPr>
          <p:grpSpPr>
            <a:xfrm>
              <a:off x="5217136" y="3715666"/>
              <a:ext cx="317669" cy="327247"/>
              <a:chOff x="4903740" y="4356100"/>
              <a:chExt cx="317669" cy="327247"/>
            </a:xfrm>
          </p:grpSpPr>
          <p:cxnSp>
            <p:nvCxnSpPr>
              <p:cNvPr id="239" name="Straight Arrow Connector 238"/>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40" name="Straight Arrow Connector 239"/>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41" name="Group 240"/>
            <p:cNvGrpSpPr/>
            <p:nvPr/>
          </p:nvGrpSpPr>
          <p:grpSpPr>
            <a:xfrm>
              <a:off x="5638506" y="3714145"/>
              <a:ext cx="317669" cy="327247"/>
              <a:chOff x="4903740" y="4356100"/>
              <a:chExt cx="317669" cy="327247"/>
            </a:xfrm>
          </p:grpSpPr>
          <p:cxnSp>
            <p:nvCxnSpPr>
              <p:cNvPr id="242" name="Straight Arrow Connector 241"/>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43" name="Straight Arrow Connector 242"/>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44" name="Group 243"/>
            <p:cNvGrpSpPr/>
            <p:nvPr/>
          </p:nvGrpSpPr>
          <p:grpSpPr>
            <a:xfrm>
              <a:off x="6446216" y="3722144"/>
              <a:ext cx="261102" cy="327247"/>
              <a:chOff x="4960307" y="4356100"/>
              <a:chExt cx="261102" cy="327247"/>
            </a:xfrm>
          </p:grpSpPr>
          <p:cxnSp>
            <p:nvCxnSpPr>
              <p:cNvPr id="245" name="Straight Arrow Connector 244"/>
              <p:cNvCxnSpPr/>
              <p:nvPr/>
            </p:nvCxnSpPr>
            <p:spPr>
              <a:xfrm flipH="1" flipV="1">
                <a:off x="4960307"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46" name="Straight Arrow Connector 245"/>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47" name="Group 246"/>
            <p:cNvGrpSpPr/>
            <p:nvPr/>
          </p:nvGrpSpPr>
          <p:grpSpPr>
            <a:xfrm>
              <a:off x="6823123" y="3723422"/>
              <a:ext cx="317669" cy="327247"/>
              <a:chOff x="4903740" y="4356100"/>
              <a:chExt cx="317669" cy="327247"/>
            </a:xfrm>
          </p:grpSpPr>
          <p:cxnSp>
            <p:nvCxnSpPr>
              <p:cNvPr id="248" name="Straight Arrow Connector 247"/>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49" name="Straight Arrow Connector 248"/>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50" name="Group 249"/>
            <p:cNvGrpSpPr/>
            <p:nvPr/>
          </p:nvGrpSpPr>
          <p:grpSpPr>
            <a:xfrm>
              <a:off x="7218638" y="3723462"/>
              <a:ext cx="317669" cy="327247"/>
              <a:chOff x="4903740" y="4356100"/>
              <a:chExt cx="317669" cy="327247"/>
            </a:xfrm>
          </p:grpSpPr>
          <p:cxnSp>
            <p:nvCxnSpPr>
              <p:cNvPr id="251" name="Straight Arrow Connector 250"/>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52" name="Straight Arrow Connector 251"/>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53" name="Group 252"/>
            <p:cNvGrpSpPr/>
            <p:nvPr/>
          </p:nvGrpSpPr>
          <p:grpSpPr>
            <a:xfrm>
              <a:off x="4416482" y="3719963"/>
              <a:ext cx="317669" cy="327247"/>
              <a:chOff x="4903740" y="4356100"/>
              <a:chExt cx="317669" cy="327247"/>
            </a:xfrm>
          </p:grpSpPr>
          <p:cxnSp>
            <p:nvCxnSpPr>
              <p:cNvPr id="254" name="Straight Arrow Connector 253"/>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55" name="Straight Arrow Connector 254"/>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56" name="Group 255"/>
            <p:cNvGrpSpPr/>
            <p:nvPr/>
          </p:nvGrpSpPr>
          <p:grpSpPr>
            <a:xfrm>
              <a:off x="6036685" y="3725744"/>
              <a:ext cx="317669" cy="327247"/>
              <a:chOff x="4903740" y="4356100"/>
              <a:chExt cx="317669" cy="327247"/>
            </a:xfrm>
          </p:grpSpPr>
          <p:cxnSp>
            <p:nvCxnSpPr>
              <p:cNvPr id="257" name="Straight Arrow Connector 256"/>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58" name="Straight Arrow Connector 257"/>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sp>
          <p:nvSpPr>
            <p:cNvPr id="262" name="Oval 261"/>
            <p:cNvSpPr/>
            <p:nvPr/>
          </p:nvSpPr>
          <p:spPr>
            <a:xfrm>
              <a:off x="4267200" y="3450957"/>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grpSp>
          <p:nvGrpSpPr>
            <p:cNvPr id="375" name="Group 374"/>
            <p:cNvGrpSpPr/>
            <p:nvPr/>
          </p:nvGrpSpPr>
          <p:grpSpPr>
            <a:xfrm>
              <a:off x="3694477" y="3719786"/>
              <a:ext cx="317669" cy="327247"/>
              <a:chOff x="4903740" y="4356100"/>
              <a:chExt cx="317669" cy="327247"/>
            </a:xfrm>
          </p:grpSpPr>
          <p:cxnSp>
            <p:nvCxnSpPr>
              <p:cNvPr id="376" name="Straight Arrow Connector 375"/>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77" name="Straight Arrow Connector 376"/>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grpSp>
        <p:nvGrpSpPr>
          <p:cNvPr id="54" name="Group 53"/>
          <p:cNvGrpSpPr/>
          <p:nvPr/>
        </p:nvGrpSpPr>
        <p:grpSpPr>
          <a:xfrm>
            <a:off x="2072075" y="2768477"/>
            <a:ext cx="6172137" cy="630252"/>
            <a:chOff x="2072075" y="2768477"/>
            <a:chExt cx="6172137" cy="630252"/>
          </a:xfrm>
        </p:grpSpPr>
        <p:grpSp>
          <p:nvGrpSpPr>
            <p:cNvPr id="269" name="Group 268"/>
            <p:cNvGrpSpPr/>
            <p:nvPr/>
          </p:nvGrpSpPr>
          <p:grpSpPr>
            <a:xfrm>
              <a:off x="4610583" y="3071482"/>
              <a:ext cx="317669" cy="327247"/>
              <a:chOff x="4903740" y="4356100"/>
              <a:chExt cx="317669" cy="327247"/>
            </a:xfrm>
          </p:grpSpPr>
          <p:cxnSp>
            <p:nvCxnSpPr>
              <p:cNvPr id="270" name="Straight Arrow Connector 269"/>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71" name="Straight Arrow Connector 270"/>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72" name="Group 271"/>
            <p:cNvGrpSpPr/>
            <p:nvPr/>
          </p:nvGrpSpPr>
          <p:grpSpPr>
            <a:xfrm>
              <a:off x="5009344" y="3071482"/>
              <a:ext cx="317669" cy="327247"/>
              <a:chOff x="4903740" y="4356100"/>
              <a:chExt cx="317669" cy="327247"/>
            </a:xfrm>
          </p:grpSpPr>
          <p:cxnSp>
            <p:nvCxnSpPr>
              <p:cNvPr id="273" name="Straight Arrow Connector 272"/>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74" name="Straight Arrow Connector 273"/>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75" name="Group 274"/>
            <p:cNvGrpSpPr/>
            <p:nvPr/>
          </p:nvGrpSpPr>
          <p:grpSpPr>
            <a:xfrm>
              <a:off x="5430714" y="3071482"/>
              <a:ext cx="317669" cy="327247"/>
              <a:chOff x="4903740" y="4356100"/>
              <a:chExt cx="317669" cy="327247"/>
            </a:xfrm>
          </p:grpSpPr>
          <p:cxnSp>
            <p:nvCxnSpPr>
              <p:cNvPr id="276" name="Straight Arrow Connector 275"/>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77" name="Straight Arrow Connector 276"/>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78" name="Group 277"/>
            <p:cNvGrpSpPr/>
            <p:nvPr/>
          </p:nvGrpSpPr>
          <p:grpSpPr>
            <a:xfrm>
              <a:off x="4208690" y="3071482"/>
              <a:ext cx="317669" cy="327247"/>
              <a:chOff x="4903740" y="4356100"/>
              <a:chExt cx="317669" cy="327247"/>
            </a:xfrm>
          </p:grpSpPr>
          <p:cxnSp>
            <p:nvCxnSpPr>
              <p:cNvPr id="279" name="Straight Arrow Connector 278"/>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80" name="Straight Arrow Connector 279"/>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83" name="Group 282"/>
            <p:cNvGrpSpPr/>
            <p:nvPr/>
          </p:nvGrpSpPr>
          <p:grpSpPr>
            <a:xfrm>
              <a:off x="5817452" y="3071482"/>
              <a:ext cx="317669" cy="327247"/>
              <a:chOff x="4903740" y="4356100"/>
              <a:chExt cx="317669" cy="327247"/>
            </a:xfrm>
          </p:grpSpPr>
          <p:cxnSp>
            <p:nvCxnSpPr>
              <p:cNvPr id="284" name="Straight Arrow Connector 283"/>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85" name="Straight Arrow Connector 284"/>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54" name="Group 353"/>
            <p:cNvGrpSpPr/>
            <p:nvPr/>
          </p:nvGrpSpPr>
          <p:grpSpPr>
            <a:xfrm>
              <a:off x="2242048" y="3071482"/>
              <a:ext cx="317669" cy="327247"/>
              <a:chOff x="4903740" y="4356100"/>
              <a:chExt cx="317669" cy="327247"/>
            </a:xfrm>
          </p:grpSpPr>
          <p:cxnSp>
            <p:nvCxnSpPr>
              <p:cNvPr id="355" name="Straight Arrow Connector 354"/>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56" name="Straight Arrow Connector 355"/>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57" name="Group 356"/>
            <p:cNvGrpSpPr/>
            <p:nvPr/>
          </p:nvGrpSpPr>
          <p:grpSpPr>
            <a:xfrm>
              <a:off x="2638198" y="3071482"/>
              <a:ext cx="317669" cy="327247"/>
              <a:chOff x="4903740" y="4356100"/>
              <a:chExt cx="317669" cy="327247"/>
            </a:xfrm>
          </p:grpSpPr>
          <p:cxnSp>
            <p:nvCxnSpPr>
              <p:cNvPr id="358" name="Straight Arrow Connector 357"/>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59" name="Straight Arrow Connector 358"/>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60" name="Group 359"/>
            <p:cNvGrpSpPr/>
            <p:nvPr/>
          </p:nvGrpSpPr>
          <p:grpSpPr>
            <a:xfrm>
              <a:off x="3389851" y="3071482"/>
              <a:ext cx="317669" cy="327247"/>
              <a:chOff x="4903740" y="4356100"/>
              <a:chExt cx="317669" cy="327247"/>
            </a:xfrm>
          </p:grpSpPr>
          <p:cxnSp>
            <p:nvCxnSpPr>
              <p:cNvPr id="361" name="Straight Arrow Connector 360"/>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62" name="Straight Arrow Connector 361"/>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63" name="Group 362"/>
            <p:cNvGrpSpPr/>
            <p:nvPr/>
          </p:nvGrpSpPr>
          <p:grpSpPr>
            <a:xfrm>
              <a:off x="3009154" y="3071482"/>
              <a:ext cx="317669" cy="327247"/>
              <a:chOff x="4903740" y="4356100"/>
              <a:chExt cx="317669" cy="327247"/>
            </a:xfrm>
          </p:grpSpPr>
          <p:cxnSp>
            <p:nvCxnSpPr>
              <p:cNvPr id="364" name="Straight Arrow Connector 363"/>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65" name="Straight Arrow Connector 364"/>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17" name="Group 416"/>
            <p:cNvGrpSpPr/>
            <p:nvPr/>
          </p:nvGrpSpPr>
          <p:grpSpPr>
            <a:xfrm>
              <a:off x="6588275" y="3061361"/>
              <a:ext cx="317669" cy="327247"/>
              <a:chOff x="4903740" y="4356100"/>
              <a:chExt cx="317669" cy="327247"/>
            </a:xfrm>
          </p:grpSpPr>
          <p:cxnSp>
            <p:nvCxnSpPr>
              <p:cNvPr id="418" name="Straight Arrow Connector 417"/>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19" name="Straight Arrow Connector 418"/>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20" name="Group 419"/>
            <p:cNvGrpSpPr/>
            <p:nvPr/>
          </p:nvGrpSpPr>
          <p:grpSpPr>
            <a:xfrm>
              <a:off x="6984425" y="3061361"/>
              <a:ext cx="317669" cy="327247"/>
              <a:chOff x="4903740" y="4356100"/>
              <a:chExt cx="317669" cy="327247"/>
            </a:xfrm>
          </p:grpSpPr>
          <p:cxnSp>
            <p:nvCxnSpPr>
              <p:cNvPr id="421" name="Straight Arrow Connector 420"/>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22" name="Straight Arrow Connector 421"/>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26" name="Group 425"/>
            <p:cNvGrpSpPr/>
            <p:nvPr/>
          </p:nvGrpSpPr>
          <p:grpSpPr>
            <a:xfrm>
              <a:off x="7355381" y="3061361"/>
              <a:ext cx="317669" cy="327247"/>
              <a:chOff x="4903740" y="4356100"/>
              <a:chExt cx="317669" cy="327247"/>
            </a:xfrm>
          </p:grpSpPr>
          <p:cxnSp>
            <p:nvCxnSpPr>
              <p:cNvPr id="427" name="Straight Arrow Connector 426"/>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28" name="Straight Arrow Connector 427"/>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51" name="Group 50"/>
            <p:cNvGrpSpPr/>
            <p:nvPr/>
          </p:nvGrpSpPr>
          <p:grpSpPr>
            <a:xfrm>
              <a:off x="2072075" y="2768477"/>
              <a:ext cx="6172137" cy="253196"/>
              <a:chOff x="2072075" y="2768477"/>
              <a:chExt cx="6172137" cy="253196"/>
            </a:xfrm>
          </p:grpSpPr>
          <p:sp>
            <p:nvSpPr>
              <p:cNvPr id="265" name="Oval 264"/>
              <p:cNvSpPr/>
              <p:nvPr/>
            </p:nvSpPr>
            <p:spPr>
              <a:xfrm>
                <a:off x="4460735" y="2793073"/>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u="sng">
                  <a:solidFill>
                    <a:prstClr val="black"/>
                  </a:solidFill>
                </a:endParaRPr>
              </a:p>
            </p:txBody>
          </p:sp>
          <p:sp>
            <p:nvSpPr>
              <p:cNvPr id="266" name="Oval 265"/>
              <p:cNvSpPr/>
              <p:nvPr/>
            </p:nvSpPr>
            <p:spPr>
              <a:xfrm>
                <a:off x="4856410" y="2793073"/>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u="sng">
                  <a:solidFill>
                    <a:prstClr val="black"/>
                  </a:solidFill>
                </a:endParaRPr>
              </a:p>
            </p:txBody>
          </p:sp>
          <p:sp>
            <p:nvSpPr>
              <p:cNvPr id="267" name="Oval 266"/>
              <p:cNvSpPr/>
              <p:nvPr/>
            </p:nvSpPr>
            <p:spPr>
              <a:xfrm>
                <a:off x="5252085" y="2793073"/>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u="sng">
                  <a:solidFill>
                    <a:prstClr val="black"/>
                  </a:solidFill>
                </a:endParaRPr>
              </a:p>
            </p:txBody>
          </p:sp>
          <p:sp>
            <p:nvSpPr>
              <p:cNvPr id="268" name="Oval 267"/>
              <p:cNvSpPr/>
              <p:nvPr/>
            </p:nvSpPr>
            <p:spPr>
              <a:xfrm>
                <a:off x="5647760" y="2793073"/>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u="sng">
                  <a:solidFill>
                    <a:prstClr val="black"/>
                  </a:solidFill>
                </a:endParaRPr>
              </a:p>
            </p:txBody>
          </p:sp>
          <p:sp>
            <p:nvSpPr>
              <p:cNvPr id="281" name="Oval 280"/>
              <p:cNvSpPr/>
              <p:nvPr/>
            </p:nvSpPr>
            <p:spPr>
              <a:xfrm>
                <a:off x="4059408" y="2793073"/>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u="sng">
                  <a:solidFill>
                    <a:prstClr val="black"/>
                  </a:solidFill>
                </a:endParaRPr>
              </a:p>
            </p:txBody>
          </p:sp>
          <p:sp>
            <p:nvSpPr>
              <p:cNvPr id="282" name="Oval 281"/>
              <p:cNvSpPr/>
              <p:nvPr/>
            </p:nvSpPr>
            <p:spPr>
              <a:xfrm>
                <a:off x="6043435" y="2793073"/>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u="sng">
                  <a:solidFill>
                    <a:prstClr val="black"/>
                  </a:solidFill>
                </a:endParaRPr>
              </a:p>
            </p:txBody>
          </p:sp>
          <p:sp>
            <p:nvSpPr>
              <p:cNvPr id="346" name="Oval 345"/>
              <p:cNvSpPr/>
              <p:nvPr/>
            </p:nvSpPr>
            <p:spPr>
              <a:xfrm>
                <a:off x="2072075" y="2793073"/>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47" name="Oval 346"/>
              <p:cNvSpPr/>
              <p:nvPr/>
            </p:nvSpPr>
            <p:spPr>
              <a:xfrm>
                <a:off x="2467750" y="2793073"/>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48" name="Oval 347"/>
              <p:cNvSpPr/>
              <p:nvPr/>
            </p:nvSpPr>
            <p:spPr>
              <a:xfrm>
                <a:off x="2863425" y="2793073"/>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49" name="Oval 348"/>
              <p:cNvSpPr/>
              <p:nvPr/>
            </p:nvSpPr>
            <p:spPr>
              <a:xfrm>
                <a:off x="3259100" y="2793073"/>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50" name="Oval 349"/>
              <p:cNvSpPr/>
              <p:nvPr/>
            </p:nvSpPr>
            <p:spPr>
              <a:xfrm>
                <a:off x="3654775" y="2793073"/>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12" name="Oval 411"/>
              <p:cNvSpPr/>
              <p:nvPr/>
            </p:nvSpPr>
            <p:spPr>
              <a:xfrm>
                <a:off x="6418302" y="2768477"/>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13" name="Oval 412"/>
              <p:cNvSpPr/>
              <p:nvPr/>
            </p:nvSpPr>
            <p:spPr>
              <a:xfrm>
                <a:off x="6813977" y="2768477"/>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14" name="Oval 413"/>
              <p:cNvSpPr/>
              <p:nvPr/>
            </p:nvSpPr>
            <p:spPr>
              <a:xfrm>
                <a:off x="7209652" y="2768477"/>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15" name="Oval 414"/>
              <p:cNvSpPr/>
              <p:nvPr/>
            </p:nvSpPr>
            <p:spPr>
              <a:xfrm>
                <a:off x="7605327" y="2768477"/>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29" name="Oval 428"/>
              <p:cNvSpPr/>
              <p:nvPr/>
            </p:nvSpPr>
            <p:spPr>
              <a:xfrm>
                <a:off x="8015612" y="2768477"/>
                <a:ext cx="228600" cy="228600"/>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prstClr val="black"/>
                  </a:solidFill>
                </a:endParaRPr>
              </a:p>
            </p:txBody>
          </p:sp>
        </p:grpSp>
      </p:grpSp>
      <p:grpSp>
        <p:nvGrpSpPr>
          <p:cNvPr id="52" name="Group 51"/>
          <p:cNvGrpSpPr/>
          <p:nvPr/>
        </p:nvGrpSpPr>
        <p:grpSpPr>
          <a:xfrm>
            <a:off x="1846300" y="2057400"/>
            <a:ext cx="6594400" cy="632157"/>
            <a:chOff x="1846300" y="2057400"/>
            <a:chExt cx="6594400" cy="632157"/>
          </a:xfrm>
        </p:grpSpPr>
        <p:sp>
          <p:nvSpPr>
            <p:cNvPr id="286" name="Oval 285"/>
            <p:cNvSpPr/>
            <p:nvPr/>
          </p:nvSpPr>
          <p:spPr>
            <a:xfrm>
              <a:off x="4212653" y="2069426"/>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t"/>
            <a:lstStyle/>
            <a:p>
              <a:pPr algn="ctr"/>
              <a:endParaRPr lang="en-US" u="sng">
                <a:solidFill>
                  <a:prstClr val="black"/>
                </a:solidFill>
              </a:endParaRPr>
            </a:p>
          </p:txBody>
        </p:sp>
        <p:sp>
          <p:nvSpPr>
            <p:cNvPr id="287" name="Oval 286"/>
            <p:cNvSpPr/>
            <p:nvPr/>
          </p:nvSpPr>
          <p:spPr>
            <a:xfrm>
              <a:off x="4618133" y="2069426"/>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t"/>
            <a:lstStyle/>
            <a:p>
              <a:pPr algn="ctr"/>
              <a:endParaRPr lang="en-US" u="sng">
                <a:solidFill>
                  <a:prstClr val="black"/>
                </a:solidFill>
              </a:endParaRPr>
            </a:p>
          </p:txBody>
        </p:sp>
        <p:sp>
          <p:nvSpPr>
            <p:cNvPr id="288" name="Oval 287"/>
            <p:cNvSpPr/>
            <p:nvPr/>
          </p:nvSpPr>
          <p:spPr>
            <a:xfrm>
              <a:off x="5023613" y="2069426"/>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t"/>
            <a:lstStyle/>
            <a:p>
              <a:pPr algn="ctr"/>
              <a:endParaRPr lang="en-US" u="sng">
                <a:solidFill>
                  <a:prstClr val="black"/>
                </a:solidFill>
              </a:endParaRPr>
            </a:p>
          </p:txBody>
        </p:sp>
        <p:sp>
          <p:nvSpPr>
            <p:cNvPr id="289" name="Oval 288"/>
            <p:cNvSpPr/>
            <p:nvPr/>
          </p:nvSpPr>
          <p:spPr>
            <a:xfrm>
              <a:off x="5429093" y="2069426"/>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t"/>
            <a:lstStyle/>
            <a:p>
              <a:pPr algn="ctr"/>
              <a:endParaRPr lang="en-US" u="sng">
                <a:solidFill>
                  <a:prstClr val="black"/>
                </a:solidFill>
              </a:endParaRPr>
            </a:p>
          </p:txBody>
        </p:sp>
        <p:sp>
          <p:nvSpPr>
            <p:cNvPr id="290" name="Oval 289"/>
            <p:cNvSpPr/>
            <p:nvPr/>
          </p:nvSpPr>
          <p:spPr>
            <a:xfrm>
              <a:off x="3807173" y="2069426"/>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t"/>
            <a:lstStyle/>
            <a:p>
              <a:pPr algn="ctr"/>
              <a:endParaRPr lang="en-US" u="sng">
                <a:solidFill>
                  <a:prstClr val="black"/>
                </a:solidFill>
              </a:endParaRPr>
            </a:p>
          </p:txBody>
        </p:sp>
        <p:sp>
          <p:nvSpPr>
            <p:cNvPr id="291" name="Oval 290"/>
            <p:cNvSpPr/>
            <p:nvPr/>
          </p:nvSpPr>
          <p:spPr>
            <a:xfrm>
              <a:off x="5834573" y="2069426"/>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t"/>
            <a:lstStyle/>
            <a:p>
              <a:pPr algn="ctr"/>
              <a:endParaRPr lang="en-US" u="sng">
                <a:solidFill>
                  <a:prstClr val="black"/>
                </a:solidFill>
              </a:endParaRPr>
            </a:p>
          </p:txBody>
        </p:sp>
        <p:grpSp>
          <p:nvGrpSpPr>
            <p:cNvPr id="292" name="Group 291"/>
            <p:cNvGrpSpPr/>
            <p:nvPr/>
          </p:nvGrpSpPr>
          <p:grpSpPr>
            <a:xfrm>
              <a:off x="3988390" y="2362310"/>
              <a:ext cx="317669" cy="327247"/>
              <a:chOff x="4903740" y="4356100"/>
              <a:chExt cx="317669" cy="327247"/>
            </a:xfrm>
          </p:grpSpPr>
          <p:cxnSp>
            <p:nvCxnSpPr>
              <p:cNvPr id="293" name="Straight Arrow Connector 292"/>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94" name="Straight Arrow Connector 293"/>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sp>
          <p:nvSpPr>
            <p:cNvPr id="295" name="Oval 294"/>
            <p:cNvSpPr/>
            <p:nvPr/>
          </p:nvSpPr>
          <p:spPr>
            <a:xfrm>
              <a:off x="6240054" y="2069426"/>
              <a:ext cx="228600" cy="228600"/>
            </a:xfrm>
            <a:prstGeom prst="ellipse">
              <a:avLst/>
            </a:prstGeom>
            <a:solidFill>
              <a:srgbClr val="42E915"/>
            </a:solidFill>
            <a:ln w="57150">
              <a:solidFill>
                <a:srgbClr val="42E915"/>
              </a:solidFill>
            </a:ln>
          </p:spPr>
          <p:style>
            <a:lnRef idx="2">
              <a:schemeClr val="dk1"/>
            </a:lnRef>
            <a:fillRef idx="1">
              <a:schemeClr val="lt1"/>
            </a:fillRef>
            <a:effectRef idx="0">
              <a:schemeClr val="dk1"/>
            </a:effectRef>
            <a:fontRef idx="minor">
              <a:schemeClr val="dk1"/>
            </a:fontRef>
          </p:style>
          <p:txBody>
            <a:bodyPr rtlCol="0" anchor="t"/>
            <a:lstStyle/>
            <a:p>
              <a:pPr algn="ctr"/>
              <a:endParaRPr lang="en-US" u="sng">
                <a:solidFill>
                  <a:prstClr val="black"/>
                </a:solidFill>
              </a:endParaRPr>
            </a:p>
          </p:txBody>
        </p:sp>
        <p:grpSp>
          <p:nvGrpSpPr>
            <p:cNvPr id="296" name="Group 295"/>
            <p:cNvGrpSpPr/>
            <p:nvPr/>
          </p:nvGrpSpPr>
          <p:grpSpPr>
            <a:xfrm>
              <a:off x="4399898" y="2362310"/>
              <a:ext cx="317669" cy="327247"/>
              <a:chOff x="4903740" y="4356100"/>
              <a:chExt cx="317669" cy="327247"/>
            </a:xfrm>
          </p:grpSpPr>
          <p:cxnSp>
            <p:nvCxnSpPr>
              <p:cNvPr id="297" name="Straight Arrow Connector 296"/>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98" name="Straight Arrow Connector 297"/>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99" name="Group 298"/>
            <p:cNvGrpSpPr/>
            <p:nvPr/>
          </p:nvGrpSpPr>
          <p:grpSpPr>
            <a:xfrm>
              <a:off x="4798397" y="2362310"/>
              <a:ext cx="317669" cy="327247"/>
              <a:chOff x="4903740" y="4356100"/>
              <a:chExt cx="317669" cy="327247"/>
            </a:xfrm>
          </p:grpSpPr>
          <p:cxnSp>
            <p:nvCxnSpPr>
              <p:cNvPr id="300" name="Straight Arrow Connector 299"/>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01" name="Straight Arrow Connector 300"/>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02" name="Group 301"/>
            <p:cNvGrpSpPr/>
            <p:nvPr/>
          </p:nvGrpSpPr>
          <p:grpSpPr>
            <a:xfrm>
              <a:off x="5201031" y="2362310"/>
              <a:ext cx="317669" cy="327247"/>
              <a:chOff x="4903740" y="4356100"/>
              <a:chExt cx="317669" cy="327247"/>
            </a:xfrm>
          </p:grpSpPr>
          <p:cxnSp>
            <p:nvCxnSpPr>
              <p:cNvPr id="303" name="Straight Arrow Connector 302"/>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04" name="Straight Arrow Connector 303"/>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05" name="Group 304"/>
            <p:cNvGrpSpPr/>
            <p:nvPr/>
          </p:nvGrpSpPr>
          <p:grpSpPr>
            <a:xfrm>
              <a:off x="5599530" y="2362310"/>
              <a:ext cx="317669" cy="327247"/>
              <a:chOff x="4903740" y="4356100"/>
              <a:chExt cx="317669" cy="327247"/>
            </a:xfrm>
          </p:grpSpPr>
          <p:cxnSp>
            <p:nvCxnSpPr>
              <p:cNvPr id="306" name="Straight Arrow Connector 305"/>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07" name="Straight Arrow Connector 306"/>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08" name="Group 307"/>
            <p:cNvGrpSpPr/>
            <p:nvPr/>
          </p:nvGrpSpPr>
          <p:grpSpPr>
            <a:xfrm>
              <a:off x="6009758" y="2362310"/>
              <a:ext cx="317669" cy="327247"/>
              <a:chOff x="4903740" y="4356100"/>
              <a:chExt cx="317669" cy="327247"/>
            </a:xfrm>
          </p:grpSpPr>
          <p:cxnSp>
            <p:nvCxnSpPr>
              <p:cNvPr id="309" name="Straight Arrow Connector 308"/>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10" name="Straight Arrow Connector 309"/>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sp>
          <p:nvSpPr>
            <p:cNvPr id="378" name="Oval 377"/>
            <p:cNvSpPr/>
            <p:nvPr/>
          </p:nvSpPr>
          <p:spPr>
            <a:xfrm>
              <a:off x="1846300" y="2069426"/>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79" name="Oval 378"/>
            <p:cNvSpPr/>
            <p:nvPr/>
          </p:nvSpPr>
          <p:spPr>
            <a:xfrm>
              <a:off x="2241975" y="2069426"/>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80" name="Oval 379"/>
            <p:cNvSpPr/>
            <p:nvPr/>
          </p:nvSpPr>
          <p:spPr>
            <a:xfrm>
              <a:off x="2637650" y="2069426"/>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81" name="Oval 380"/>
            <p:cNvSpPr/>
            <p:nvPr/>
          </p:nvSpPr>
          <p:spPr>
            <a:xfrm>
              <a:off x="3033325" y="2069426"/>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82" name="Oval 381"/>
            <p:cNvSpPr/>
            <p:nvPr/>
          </p:nvSpPr>
          <p:spPr>
            <a:xfrm>
              <a:off x="3429000" y="2069426"/>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pSp>
          <p:nvGrpSpPr>
            <p:cNvPr id="383" name="Group 382"/>
            <p:cNvGrpSpPr/>
            <p:nvPr/>
          </p:nvGrpSpPr>
          <p:grpSpPr>
            <a:xfrm>
              <a:off x="2016273" y="2362310"/>
              <a:ext cx="317669" cy="327247"/>
              <a:chOff x="4903740" y="4356100"/>
              <a:chExt cx="317669" cy="327247"/>
            </a:xfrm>
          </p:grpSpPr>
          <p:cxnSp>
            <p:nvCxnSpPr>
              <p:cNvPr id="384" name="Straight Arrow Connector 383"/>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85" name="Straight Arrow Connector 384"/>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86" name="Group 385"/>
            <p:cNvGrpSpPr/>
            <p:nvPr/>
          </p:nvGrpSpPr>
          <p:grpSpPr>
            <a:xfrm>
              <a:off x="2412423" y="2362310"/>
              <a:ext cx="317669" cy="327247"/>
              <a:chOff x="4903740" y="4356100"/>
              <a:chExt cx="317669" cy="327247"/>
            </a:xfrm>
          </p:grpSpPr>
          <p:cxnSp>
            <p:nvCxnSpPr>
              <p:cNvPr id="387" name="Straight Arrow Connector 386"/>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88" name="Straight Arrow Connector 387"/>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89" name="Group 388"/>
            <p:cNvGrpSpPr/>
            <p:nvPr/>
          </p:nvGrpSpPr>
          <p:grpSpPr>
            <a:xfrm>
              <a:off x="3164076" y="2362310"/>
              <a:ext cx="317669" cy="327247"/>
              <a:chOff x="4903740" y="4356100"/>
              <a:chExt cx="317669" cy="327247"/>
            </a:xfrm>
          </p:grpSpPr>
          <p:cxnSp>
            <p:nvCxnSpPr>
              <p:cNvPr id="390" name="Straight Arrow Connector 389"/>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91" name="Straight Arrow Connector 390"/>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92" name="Group 391"/>
            <p:cNvGrpSpPr/>
            <p:nvPr/>
          </p:nvGrpSpPr>
          <p:grpSpPr>
            <a:xfrm>
              <a:off x="2783379" y="2362310"/>
              <a:ext cx="317669" cy="327247"/>
              <a:chOff x="4903740" y="4356100"/>
              <a:chExt cx="317669" cy="327247"/>
            </a:xfrm>
          </p:grpSpPr>
          <p:cxnSp>
            <p:nvCxnSpPr>
              <p:cNvPr id="393" name="Straight Arrow Connector 392"/>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94" name="Straight Arrow Connector 393"/>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sp>
          <p:nvSpPr>
            <p:cNvPr id="430" name="Oval 429"/>
            <p:cNvSpPr/>
            <p:nvPr/>
          </p:nvSpPr>
          <p:spPr>
            <a:xfrm>
              <a:off x="6629400" y="2057400"/>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31" name="Oval 430"/>
            <p:cNvSpPr/>
            <p:nvPr/>
          </p:nvSpPr>
          <p:spPr>
            <a:xfrm>
              <a:off x="7025075" y="2057400"/>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32" name="Oval 431"/>
            <p:cNvSpPr/>
            <p:nvPr/>
          </p:nvSpPr>
          <p:spPr>
            <a:xfrm>
              <a:off x="7420750" y="2057400"/>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33" name="Oval 432"/>
            <p:cNvSpPr/>
            <p:nvPr/>
          </p:nvSpPr>
          <p:spPr>
            <a:xfrm>
              <a:off x="7816425" y="2057400"/>
              <a:ext cx="228600" cy="228600"/>
            </a:xfrm>
            <a:prstGeom prst="ellipse">
              <a:avLst/>
            </a:prstGeom>
            <a:solidFill>
              <a:schemeClr val="bg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34" name="Oval 433"/>
            <p:cNvSpPr/>
            <p:nvPr/>
          </p:nvSpPr>
          <p:spPr>
            <a:xfrm>
              <a:off x="8212100" y="2057400"/>
              <a:ext cx="228600" cy="228600"/>
            </a:xfrm>
            <a:prstGeom prst="ellipse">
              <a:avLst/>
            </a:prstGeom>
            <a:solidFill>
              <a:schemeClr val="tx1"/>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pSp>
          <p:nvGrpSpPr>
            <p:cNvPr id="435" name="Group 434"/>
            <p:cNvGrpSpPr/>
            <p:nvPr/>
          </p:nvGrpSpPr>
          <p:grpSpPr>
            <a:xfrm>
              <a:off x="6799373" y="2350284"/>
              <a:ext cx="317669" cy="327247"/>
              <a:chOff x="4903740" y="4356100"/>
              <a:chExt cx="317669" cy="327247"/>
            </a:xfrm>
          </p:grpSpPr>
          <p:cxnSp>
            <p:nvCxnSpPr>
              <p:cNvPr id="436" name="Straight Arrow Connector 435"/>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37" name="Straight Arrow Connector 436"/>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38" name="Group 437"/>
            <p:cNvGrpSpPr/>
            <p:nvPr/>
          </p:nvGrpSpPr>
          <p:grpSpPr>
            <a:xfrm>
              <a:off x="7195523" y="2350284"/>
              <a:ext cx="317669" cy="327247"/>
              <a:chOff x="4903740" y="4356100"/>
              <a:chExt cx="317669" cy="327247"/>
            </a:xfrm>
          </p:grpSpPr>
          <p:cxnSp>
            <p:nvCxnSpPr>
              <p:cNvPr id="439" name="Straight Arrow Connector 438"/>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40" name="Straight Arrow Connector 439"/>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44" name="Group 443"/>
            <p:cNvGrpSpPr/>
            <p:nvPr/>
          </p:nvGrpSpPr>
          <p:grpSpPr>
            <a:xfrm>
              <a:off x="7566479" y="2350284"/>
              <a:ext cx="317669" cy="327247"/>
              <a:chOff x="4903740" y="4356100"/>
              <a:chExt cx="317669" cy="327247"/>
            </a:xfrm>
          </p:grpSpPr>
          <p:cxnSp>
            <p:nvCxnSpPr>
              <p:cNvPr id="445" name="Straight Arrow Connector 444"/>
              <p:cNvCxnSpPr/>
              <p:nvPr/>
            </p:nvCxnSpPr>
            <p:spPr>
              <a:xfrm flipH="1" flipV="1">
                <a:off x="4903740"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46" name="Straight Arrow Connector 445"/>
              <p:cNvCxnSpPr/>
              <p:nvPr/>
            </p:nvCxnSpPr>
            <p:spPr>
              <a:xfrm flipV="1">
                <a:off x="5114425" y="43561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cxnSp>
          <p:nvCxnSpPr>
            <p:cNvPr id="465" name="Straight Arrow Connector 464"/>
            <p:cNvCxnSpPr/>
            <p:nvPr/>
          </p:nvCxnSpPr>
          <p:spPr>
            <a:xfrm flipH="1" flipV="1">
              <a:off x="3621074" y="2362200"/>
              <a:ext cx="106984" cy="327247"/>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74561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845" y="133768"/>
            <a:ext cx="2960552" cy="1379832"/>
          </a:xfrm>
        </p:spPr>
        <p:txBody>
          <a:bodyPr/>
          <a:lstStyle/>
          <a:p>
            <a:r>
              <a:rPr lang="en-US" dirty="0"/>
              <a:t>Each </a:t>
            </a:r>
            <a:r>
              <a:rPr lang="en-US" dirty="0" err="1"/>
              <a:t>GenerationMutations</a:t>
            </a:r>
            <a:r>
              <a:rPr lang="en-US" dirty="0"/>
              <a:t> Accumulate</a:t>
            </a:r>
          </a:p>
        </p:txBody>
      </p:sp>
      <p:sp>
        <p:nvSpPr>
          <p:cNvPr id="4" name="Oval 3"/>
          <p:cNvSpPr/>
          <p:nvPr/>
        </p:nvSpPr>
        <p:spPr>
          <a:xfrm>
            <a:off x="2946400" y="533400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sp>
        <p:nvSpPr>
          <p:cNvPr id="21" name="Oval 20"/>
          <p:cNvSpPr/>
          <p:nvPr/>
        </p:nvSpPr>
        <p:spPr>
          <a:xfrm>
            <a:off x="5130800" y="533400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sp>
        <p:nvSpPr>
          <p:cNvPr id="22" name="Oval 21"/>
          <p:cNvSpPr/>
          <p:nvPr/>
        </p:nvSpPr>
        <p:spPr>
          <a:xfrm>
            <a:off x="762000" y="533400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sp>
        <p:nvSpPr>
          <p:cNvPr id="23" name="Oval 22"/>
          <p:cNvSpPr/>
          <p:nvPr/>
        </p:nvSpPr>
        <p:spPr>
          <a:xfrm>
            <a:off x="7315200" y="5365173"/>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grpSp>
        <p:nvGrpSpPr>
          <p:cNvPr id="3" name="Group 2"/>
          <p:cNvGrpSpPr/>
          <p:nvPr/>
        </p:nvGrpSpPr>
        <p:grpSpPr>
          <a:xfrm>
            <a:off x="1828800" y="3622960"/>
            <a:ext cx="5791200" cy="1745644"/>
            <a:chOff x="1828800" y="3622960"/>
            <a:chExt cx="5791200" cy="1745644"/>
          </a:xfrm>
        </p:grpSpPr>
        <p:grpSp>
          <p:nvGrpSpPr>
            <p:cNvPr id="24" name="Group 23"/>
            <p:cNvGrpSpPr/>
            <p:nvPr/>
          </p:nvGrpSpPr>
          <p:grpSpPr>
            <a:xfrm>
              <a:off x="4038600" y="3666260"/>
              <a:ext cx="1371600" cy="1371600"/>
              <a:chOff x="3970604" y="3733800"/>
              <a:chExt cx="1371600" cy="1371600"/>
            </a:xfrm>
          </p:grpSpPr>
          <p:sp>
            <p:nvSpPr>
              <p:cNvPr id="5" name="Oval 4"/>
              <p:cNvSpPr/>
              <p:nvPr/>
            </p:nvSpPr>
            <p:spPr>
              <a:xfrm>
                <a:off x="3970604" y="373380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cxnSp>
            <p:nvCxnSpPr>
              <p:cNvPr id="7" name="Straight Connector 6"/>
              <p:cNvCxnSpPr/>
              <p:nvPr/>
            </p:nvCxnSpPr>
            <p:spPr>
              <a:xfrm>
                <a:off x="4449863" y="5011878"/>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27" name="Group 26"/>
            <p:cNvGrpSpPr/>
            <p:nvPr/>
          </p:nvGrpSpPr>
          <p:grpSpPr>
            <a:xfrm>
              <a:off x="6248400" y="3733800"/>
              <a:ext cx="1371600" cy="1371600"/>
              <a:chOff x="3970604" y="3733800"/>
              <a:chExt cx="1371600" cy="1371600"/>
            </a:xfrm>
          </p:grpSpPr>
          <p:sp>
            <p:nvSpPr>
              <p:cNvPr id="28" name="Oval 27"/>
              <p:cNvSpPr/>
              <p:nvPr/>
            </p:nvSpPr>
            <p:spPr>
              <a:xfrm>
                <a:off x="3970604" y="373380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cxnSp>
            <p:nvCxnSpPr>
              <p:cNvPr id="29" name="Straight Connector 28"/>
              <p:cNvCxnSpPr/>
              <p:nvPr/>
            </p:nvCxnSpPr>
            <p:spPr>
              <a:xfrm>
                <a:off x="4449863" y="5011878"/>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30" name="Group 29"/>
            <p:cNvGrpSpPr/>
            <p:nvPr/>
          </p:nvGrpSpPr>
          <p:grpSpPr>
            <a:xfrm>
              <a:off x="1828800" y="3622960"/>
              <a:ext cx="1371600" cy="1371600"/>
              <a:chOff x="3970604" y="3733800"/>
              <a:chExt cx="1371600" cy="1371600"/>
            </a:xfrm>
          </p:grpSpPr>
          <p:sp>
            <p:nvSpPr>
              <p:cNvPr id="31" name="Oval 30"/>
              <p:cNvSpPr/>
              <p:nvPr/>
            </p:nvSpPr>
            <p:spPr>
              <a:xfrm>
                <a:off x="3970604" y="373380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cxnSp>
            <p:nvCxnSpPr>
              <p:cNvPr id="32" name="Straight Connector 31"/>
              <p:cNvCxnSpPr/>
              <p:nvPr/>
            </p:nvCxnSpPr>
            <p:spPr>
              <a:xfrm>
                <a:off x="4449863" y="5011878"/>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70" name="Straight Arrow Connector 69"/>
            <p:cNvCxnSpPr/>
            <p:nvPr/>
          </p:nvCxnSpPr>
          <p:spPr>
            <a:xfrm flipV="1">
              <a:off x="1884935" y="5001629"/>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p:nvPr/>
          </p:nvCxnSpPr>
          <p:spPr>
            <a:xfrm flipV="1">
              <a:off x="4102222" y="5001629"/>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p:nvPr/>
          </p:nvCxnSpPr>
          <p:spPr>
            <a:xfrm flipV="1">
              <a:off x="6309871" y="5070796"/>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flipH="1" flipV="1">
              <a:off x="3011675" y="5020604"/>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flipH="1" flipV="1">
              <a:off x="5244226" y="4992682"/>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flipH="1" flipV="1">
              <a:off x="7385628" y="5064768"/>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6" name="Group 5"/>
          <p:cNvGrpSpPr/>
          <p:nvPr/>
        </p:nvGrpSpPr>
        <p:grpSpPr>
          <a:xfrm>
            <a:off x="1828800" y="1896340"/>
            <a:ext cx="7084519" cy="1806251"/>
            <a:chOff x="1828800" y="1896340"/>
            <a:chExt cx="7084519" cy="1806251"/>
          </a:xfrm>
        </p:grpSpPr>
        <p:grpSp>
          <p:nvGrpSpPr>
            <p:cNvPr id="25" name="Group 24"/>
            <p:cNvGrpSpPr/>
            <p:nvPr/>
          </p:nvGrpSpPr>
          <p:grpSpPr>
            <a:xfrm>
              <a:off x="2851902" y="1904130"/>
              <a:ext cx="1371600" cy="1371600"/>
              <a:chOff x="3970604" y="1998521"/>
              <a:chExt cx="1371600" cy="1371600"/>
            </a:xfrm>
          </p:grpSpPr>
          <p:sp>
            <p:nvSpPr>
              <p:cNvPr id="8" name="Oval 7"/>
              <p:cNvSpPr/>
              <p:nvPr/>
            </p:nvSpPr>
            <p:spPr>
              <a:xfrm>
                <a:off x="3970604" y="1998521"/>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cxnSp>
            <p:nvCxnSpPr>
              <p:cNvPr id="9" name="Straight Connector 8"/>
              <p:cNvCxnSpPr/>
              <p:nvPr/>
            </p:nvCxnSpPr>
            <p:spPr>
              <a:xfrm>
                <a:off x="4427804" y="3276600"/>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257631" y="3200400"/>
                <a:ext cx="797547"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37" name="Group 36"/>
            <p:cNvGrpSpPr/>
            <p:nvPr/>
          </p:nvGrpSpPr>
          <p:grpSpPr>
            <a:xfrm>
              <a:off x="5094204" y="1896340"/>
              <a:ext cx="1371600" cy="1371600"/>
              <a:chOff x="3970604" y="1998521"/>
              <a:chExt cx="1371600" cy="1371600"/>
            </a:xfrm>
          </p:grpSpPr>
          <p:sp>
            <p:nvSpPr>
              <p:cNvPr id="38" name="Oval 37"/>
              <p:cNvSpPr/>
              <p:nvPr/>
            </p:nvSpPr>
            <p:spPr>
              <a:xfrm>
                <a:off x="3970604" y="1998521"/>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cxnSp>
            <p:nvCxnSpPr>
              <p:cNvPr id="39" name="Straight Connector 38"/>
              <p:cNvCxnSpPr/>
              <p:nvPr/>
            </p:nvCxnSpPr>
            <p:spPr>
              <a:xfrm>
                <a:off x="4427804" y="3276600"/>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4257631" y="3200400"/>
                <a:ext cx="797547"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51" name="Group 50"/>
            <p:cNvGrpSpPr/>
            <p:nvPr/>
          </p:nvGrpSpPr>
          <p:grpSpPr>
            <a:xfrm>
              <a:off x="7541719" y="1911921"/>
              <a:ext cx="1371600" cy="1371600"/>
              <a:chOff x="3970604" y="1998521"/>
              <a:chExt cx="1371600" cy="1371600"/>
            </a:xfrm>
          </p:grpSpPr>
          <p:sp>
            <p:nvSpPr>
              <p:cNvPr id="52" name="Oval 51"/>
              <p:cNvSpPr/>
              <p:nvPr/>
            </p:nvSpPr>
            <p:spPr>
              <a:xfrm>
                <a:off x="3970604" y="1998521"/>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cxnSp>
            <p:nvCxnSpPr>
              <p:cNvPr id="53" name="Straight Connector 52"/>
              <p:cNvCxnSpPr/>
              <p:nvPr/>
            </p:nvCxnSpPr>
            <p:spPr>
              <a:xfrm>
                <a:off x="4427804" y="3276600"/>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4257631" y="3200400"/>
                <a:ext cx="797547"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61" name="Straight Arrow Connector 60"/>
            <p:cNvCxnSpPr/>
            <p:nvPr/>
          </p:nvCxnSpPr>
          <p:spPr>
            <a:xfrm flipV="1">
              <a:off x="2946400" y="3312960"/>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flipH="1" flipV="1">
              <a:off x="1828800" y="3312960"/>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flipV="1">
              <a:off x="5217671" y="3318083"/>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flipV="1">
              <a:off x="7510546" y="3373575"/>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flipH="1" flipV="1">
              <a:off x="4053058" y="3299540"/>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flipH="1" flipV="1">
              <a:off x="6210606" y="3399660"/>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4" name="Group 13"/>
          <p:cNvGrpSpPr/>
          <p:nvPr/>
        </p:nvGrpSpPr>
        <p:grpSpPr>
          <a:xfrm>
            <a:off x="3970604" y="228600"/>
            <a:ext cx="3879062" cy="1676258"/>
            <a:chOff x="3970604" y="228600"/>
            <a:chExt cx="3879062" cy="1676258"/>
          </a:xfrm>
        </p:grpSpPr>
        <p:grpSp>
          <p:nvGrpSpPr>
            <p:cNvPr id="11" name="Group 10"/>
            <p:cNvGrpSpPr/>
            <p:nvPr/>
          </p:nvGrpSpPr>
          <p:grpSpPr>
            <a:xfrm>
              <a:off x="3970604" y="228600"/>
              <a:ext cx="3879062" cy="1676258"/>
              <a:chOff x="3970604" y="228600"/>
              <a:chExt cx="3879062" cy="1676258"/>
            </a:xfrm>
          </p:grpSpPr>
          <p:grpSp>
            <p:nvGrpSpPr>
              <p:cNvPr id="26" name="Group 25"/>
              <p:cNvGrpSpPr/>
              <p:nvPr/>
            </p:nvGrpSpPr>
            <p:grpSpPr>
              <a:xfrm>
                <a:off x="3970604" y="228600"/>
                <a:ext cx="1371600" cy="1371600"/>
                <a:chOff x="3970604" y="228600"/>
                <a:chExt cx="1371600" cy="1371600"/>
              </a:xfrm>
            </p:grpSpPr>
            <p:sp>
              <p:nvSpPr>
                <p:cNvPr id="16" name="Oval 15"/>
                <p:cNvSpPr/>
                <p:nvPr/>
              </p:nvSpPr>
              <p:spPr>
                <a:xfrm>
                  <a:off x="3970604" y="22860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u="sng"/>
                </a:p>
              </p:txBody>
            </p:sp>
            <p:cxnSp>
              <p:nvCxnSpPr>
                <p:cNvPr id="17" name="Straight Connector 16"/>
                <p:cNvCxnSpPr/>
                <p:nvPr/>
              </p:nvCxnSpPr>
              <p:spPr>
                <a:xfrm>
                  <a:off x="4427804" y="1524000"/>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257631" y="1447800"/>
                  <a:ext cx="797547"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102222" y="1371600"/>
                  <a:ext cx="1108364"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6" name="Group 45"/>
              <p:cNvGrpSpPr/>
              <p:nvPr/>
            </p:nvGrpSpPr>
            <p:grpSpPr>
              <a:xfrm>
                <a:off x="6460609" y="228600"/>
                <a:ext cx="1371600" cy="1371600"/>
                <a:chOff x="3970604" y="228600"/>
                <a:chExt cx="1371600" cy="1371600"/>
              </a:xfrm>
            </p:grpSpPr>
            <p:sp>
              <p:nvSpPr>
                <p:cNvPr id="47" name="Oval 46"/>
                <p:cNvSpPr/>
                <p:nvPr/>
              </p:nvSpPr>
              <p:spPr>
                <a:xfrm>
                  <a:off x="3970604" y="22860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u="sng"/>
                </a:p>
              </p:txBody>
            </p:sp>
            <p:cxnSp>
              <p:nvCxnSpPr>
                <p:cNvPr id="48" name="Straight Connector 47"/>
                <p:cNvCxnSpPr/>
                <p:nvPr/>
              </p:nvCxnSpPr>
              <p:spPr>
                <a:xfrm>
                  <a:off x="4427804" y="1524000"/>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4257631" y="1447800"/>
                  <a:ext cx="797547"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4102222" y="1371600"/>
                  <a:ext cx="1108364"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73" name="Straight Arrow Connector 72"/>
              <p:cNvCxnSpPr/>
              <p:nvPr/>
            </p:nvCxnSpPr>
            <p:spPr>
              <a:xfrm flipV="1">
                <a:off x="3986050" y="1604489"/>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flipV="1">
                <a:off x="6364344" y="1604523"/>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flipH="1" flipV="1">
                <a:off x="5119096" y="1589086"/>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flipH="1" flipV="1">
                <a:off x="7622221" y="1601927"/>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4053058" y="1295400"/>
                <a:ext cx="1191168"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6543275" y="1295400"/>
                <a:ext cx="1191168"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gr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49828" y="411031"/>
              <a:ext cx="856691" cy="856691"/>
            </a:xfrm>
            <a:prstGeom prst="rect">
              <a:avLst/>
            </a:prstGeom>
          </p:spPr>
        </p:pic>
      </p:grpSp>
    </p:spTree>
    <p:extLst>
      <p:ext uri="{BB962C8B-B14F-4D97-AF65-F5344CB8AC3E}">
        <p14:creationId xmlns:p14="http://schemas.microsoft.com/office/powerpoint/2010/main" val="3937120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845" y="133768"/>
            <a:ext cx="2960552" cy="1379832"/>
          </a:xfrm>
        </p:spPr>
        <p:txBody>
          <a:bodyPr/>
          <a:lstStyle/>
          <a:p>
            <a:r>
              <a:rPr lang="en-US" dirty="0"/>
              <a:t>Each </a:t>
            </a:r>
            <a:r>
              <a:rPr lang="en-US" dirty="0" err="1"/>
              <a:t>GenerationMutations</a:t>
            </a:r>
            <a:r>
              <a:rPr lang="en-US" dirty="0"/>
              <a:t> Accumulate</a:t>
            </a:r>
          </a:p>
        </p:txBody>
      </p:sp>
      <p:sp>
        <p:nvSpPr>
          <p:cNvPr id="4" name="Oval 3"/>
          <p:cNvSpPr/>
          <p:nvPr/>
        </p:nvSpPr>
        <p:spPr>
          <a:xfrm>
            <a:off x="2946400" y="533400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sp>
        <p:nvSpPr>
          <p:cNvPr id="21" name="Oval 20"/>
          <p:cNvSpPr/>
          <p:nvPr/>
        </p:nvSpPr>
        <p:spPr>
          <a:xfrm>
            <a:off x="5130800" y="533400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sp>
        <p:nvSpPr>
          <p:cNvPr id="22" name="Oval 21"/>
          <p:cNvSpPr/>
          <p:nvPr/>
        </p:nvSpPr>
        <p:spPr>
          <a:xfrm>
            <a:off x="762000" y="533400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sp>
        <p:nvSpPr>
          <p:cNvPr id="23" name="Oval 22"/>
          <p:cNvSpPr/>
          <p:nvPr/>
        </p:nvSpPr>
        <p:spPr>
          <a:xfrm>
            <a:off x="7315200" y="5365173"/>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grpSp>
        <p:nvGrpSpPr>
          <p:cNvPr id="3" name="Group 2"/>
          <p:cNvGrpSpPr/>
          <p:nvPr/>
        </p:nvGrpSpPr>
        <p:grpSpPr>
          <a:xfrm>
            <a:off x="1828800" y="3622960"/>
            <a:ext cx="5791200" cy="1745644"/>
            <a:chOff x="1828800" y="3622960"/>
            <a:chExt cx="5791200" cy="1745644"/>
          </a:xfrm>
        </p:grpSpPr>
        <p:grpSp>
          <p:nvGrpSpPr>
            <p:cNvPr id="24" name="Group 23"/>
            <p:cNvGrpSpPr/>
            <p:nvPr/>
          </p:nvGrpSpPr>
          <p:grpSpPr>
            <a:xfrm>
              <a:off x="4038600" y="3666260"/>
              <a:ext cx="1371600" cy="1371600"/>
              <a:chOff x="3970604" y="3733800"/>
              <a:chExt cx="1371600" cy="1371600"/>
            </a:xfrm>
          </p:grpSpPr>
          <p:sp>
            <p:nvSpPr>
              <p:cNvPr id="5" name="Oval 4"/>
              <p:cNvSpPr/>
              <p:nvPr/>
            </p:nvSpPr>
            <p:spPr>
              <a:xfrm>
                <a:off x="3970604" y="373380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cxnSp>
            <p:nvCxnSpPr>
              <p:cNvPr id="7" name="Straight Connector 6"/>
              <p:cNvCxnSpPr/>
              <p:nvPr/>
            </p:nvCxnSpPr>
            <p:spPr>
              <a:xfrm>
                <a:off x="4449863" y="5011878"/>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27" name="Group 26"/>
            <p:cNvGrpSpPr/>
            <p:nvPr/>
          </p:nvGrpSpPr>
          <p:grpSpPr>
            <a:xfrm>
              <a:off x="6248400" y="3733800"/>
              <a:ext cx="1371600" cy="1371600"/>
              <a:chOff x="3970604" y="3733800"/>
              <a:chExt cx="1371600" cy="1371600"/>
            </a:xfrm>
          </p:grpSpPr>
          <p:sp>
            <p:nvSpPr>
              <p:cNvPr id="28" name="Oval 27"/>
              <p:cNvSpPr/>
              <p:nvPr/>
            </p:nvSpPr>
            <p:spPr>
              <a:xfrm>
                <a:off x="3970604" y="373380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cxnSp>
            <p:nvCxnSpPr>
              <p:cNvPr id="29" name="Straight Connector 28"/>
              <p:cNvCxnSpPr/>
              <p:nvPr/>
            </p:nvCxnSpPr>
            <p:spPr>
              <a:xfrm>
                <a:off x="4449863" y="5011878"/>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30" name="Group 29"/>
            <p:cNvGrpSpPr/>
            <p:nvPr/>
          </p:nvGrpSpPr>
          <p:grpSpPr>
            <a:xfrm>
              <a:off x="1828800" y="3622960"/>
              <a:ext cx="1371600" cy="1371600"/>
              <a:chOff x="3970604" y="3733800"/>
              <a:chExt cx="1371600" cy="1371600"/>
            </a:xfrm>
          </p:grpSpPr>
          <p:sp>
            <p:nvSpPr>
              <p:cNvPr id="31" name="Oval 30"/>
              <p:cNvSpPr/>
              <p:nvPr/>
            </p:nvSpPr>
            <p:spPr>
              <a:xfrm>
                <a:off x="3970604" y="373380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cxnSp>
            <p:nvCxnSpPr>
              <p:cNvPr id="32" name="Straight Connector 31"/>
              <p:cNvCxnSpPr/>
              <p:nvPr/>
            </p:nvCxnSpPr>
            <p:spPr>
              <a:xfrm>
                <a:off x="4449863" y="5011878"/>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70" name="Straight Arrow Connector 69"/>
            <p:cNvCxnSpPr/>
            <p:nvPr/>
          </p:nvCxnSpPr>
          <p:spPr>
            <a:xfrm flipV="1">
              <a:off x="1884935" y="5001629"/>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p:nvPr/>
          </p:nvCxnSpPr>
          <p:spPr>
            <a:xfrm flipV="1">
              <a:off x="4102222" y="5001629"/>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p:nvPr/>
          </p:nvCxnSpPr>
          <p:spPr>
            <a:xfrm flipV="1">
              <a:off x="6309871" y="5070796"/>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flipH="1" flipV="1">
              <a:off x="3011675" y="5020604"/>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flipH="1" flipV="1">
              <a:off x="5244226" y="4992682"/>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flipH="1" flipV="1">
              <a:off x="7385628" y="5064768"/>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6" name="Group 5"/>
          <p:cNvGrpSpPr/>
          <p:nvPr/>
        </p:nvGrpSpPr>
        <p:grpSpPr>
          <a:xfrm>
            <a:off x="1828800" y="1896340"/>
            <a:ext cx="7084519" cy="1806251"/>
            <a:chOff x="1828800" y="1896340"/>
            <a:chExt cx="7084519" cy="1806251"/>
          </a:xfrm>
        </p:grpSpPr>
        <p:grpSp>
          <p:nvGrpSpPr>
            <p:cNvPr id="25" name="Group 24"/>
            <p:cNvGrpSpPr/>
            <p:nvPr/>
          </p:nvGrpSpPr>
          <p:grpSpPr>
            <a:xfrm>
              <a:off x="2851902" y="1904130"/>
              <a:ext cx="1371600" cy="1371600"/>
              <a:chOff x="3970604" y="1998521"/>
              <a:chExt cx="1371600" cy="1371600"/>
            </a:xfrm>
          </p:grpSpPr>
          <p:sp>
            <p:nvSpPr>
              <p:cNvPr id="8" name="Oval 7"/>
              <p:cNvSpPr/>
              <p:nvPr/>
            </p:nvSpPr>
            <p:spPr>
              <a:xfrm>
                <a:off x="3970604" y="1998521"/>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cxnSp>
            <p:nvCxnSpPr>
              <p:cNvPr id="9" name="Straight Connector 8"/>
              <p:cNvCxnSpPr/>
              <p:nvPr/>
            </p:nvCxnSpPr>
            <p:spPr>
              <a:xfrm>
                <a:off x="4427804" y="3276600"/>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257631" y="3200400"/>
                <a:ext cx="797547"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37" name="Group 36"/>
            <p:cNvGrpSpPr/>
            <p:nvPr/>
          </p:nvGrpSpPr>
          <p:grpSpPr>
            <a:xfrm>
              <a:off x="5094204" y="1896340"/>
              <a:ext cx="1371600" cy="1371600"/>
              <a:chOff x="3970604" y="1998521"/>
              <a:chExt cx="1371600" cy="1371600"/>
            </a:xfrm>
          </p:grpSpPr>
          <p:sp>
            <p:nvSpPr>
              <p:cNvPr id="38" name="Oval 37"/>
              <p:cNvSpPr/>
              <p:nvPr/>
            </p:nvSpPr>
            <p:spPr>
              <a:xfrm>
                <a:off x="3970604" y="1998521"/>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cxnSp>
            <p:nvCxnSpPr>
              <p:cNvPr id="39" name="Straight Connector 38"/>
              <p:cNvCxnSpPr/>
              <p:nvPr/>
            </p:nvCxnSpPr>
            <p:spPr>
              <a:xfrm>
                <a:off x="4427804" y="3276600"/>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4257631" y="3200400"/>
                <a:ext cx="797547"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51" name="Group 50"/>
            <p:cNvGrpSpPr/>
            <p:nvPr/>
          </p:nvGrpSpPr>
          <p:grpSpPr>
            <a:xfrm>
              <a:off x="7541719" y="1911921"/>
              <a:ext cx="1371600" cy="1371600"/>
              <a:chOff x="3970604" y="1998521"/>
              <a:chExt cx="1371600" cy="1371600"/>
            </a:xfrm>
          </p:grpSpPr>
          <p:sp>
            <p:nvSpPr>
              <p:cNvPr id="52" name="Oval 51"/>
              <p:cNvSpPr/>
              <p:nvPr/>
            </p:nvSpPr>
            <p:spPr>
              <a:xfrm>
                <a:off x="3970604" y="1998521"/>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cxnSp>
            <p:nvCxnSpPr>
              <p:cNvPr id="53" name="Straight Connector 52"/>
              <p:cNvCxnSpPr/>
              <p:nvPr/>
            </p:nvCxnSpPr>
            <p:spPr>
              <a:xfrm>
                <a:off x="4427804" y="3276600"/>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4257631" y="3200400"/>
                <a:ext cx="797547"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61" name="Straight Arrow Connector 60"/>
            <p:cNvCxnSpPr/>
            <p:nvPr/>
          </p:nvCxnSpPr>
          <p:spPr>
            <a:xfrm flipV="1">
              <a:off x="2946400" y="3312960"/>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flipH="1" flipV="1">
              <a:off x="1828800" y="3312960"/>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flipV="1">
              <a:off x="5217671" y="3318083"/>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flipV="1">
              <a:off x="7510546" y="3373575"/>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flipH="1" flipV="1">
              <a:off x="4053058" y="3299540"/>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flipH="1" flipV="1">
              <a:off x="6210606" y="3399660"/>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1" name="Group 10"/>
          <p:cNvGrpSpPr/>
          <p:nvPr/>
        </p:nvGrpSpPr>
        <p:grpSpPr>
          <a:xfrm>
            <a:off x="3970604" y="228600"/>
            <a:ext cx="3879062" cy="1676258"/>
            <a:chOff x="3970604" y="228600"/>
            <a:chExt cx="3879062" cy="1676258"/>
          </a:xfrm>
        </p:grpSpPr>
        <p:grpSp>
          <p:nvGrpSpPr>
            <p:cNvPr id="26" name="Group 25"/>
            <p:cNvGrpSpPr/>
            <p:nvPr/>
          </p:nvGrpSpPr>
          <p:grpSpPr>
            <a:xfrm>
              <a:off x="3970604" y="228600"/>
              <a:ext cx="1371600" cy="1371600"/>
              <a:chOff x="3970604" y="228600"/>
              <a:chExt cx="1371600" cy="1371600"/>
            </a:xfrm>
          </p:grpSpPr>
          <p:sp>
            <p:nvSpPr>
              <p:cNvPr id="16" name="Oval 15"/>
              <p:cNvSpPr/>
              <p:nvPr/>
            </p:nvSpPr>
            <p:spPr>
              <a:xfrm>
                <a:off x="3970604" y="22860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cxnSp>
            <p:nvCxnSpPr>
              <p:cNvPr id="17" name="Straight Connector 16"/>
              <p:cNvCxnSpPr/>
              <p:nvPr/>
            </p:nvCxnSpPr>
            <p:spPr>
              <a:xfrm>
                <a:off x="4427804" y="1524000"/>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257631" y="1447800"/>
                <a:ext cx="797547"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102222" y="1371600"/>
                <a:ext cx="1108364"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6" name="Group 45"/>
            <p:cNvGrpSpPr/>
            <p:nvPr/>
          </p:nvGrpSpPr>
          <p:grpSpPr>
            <a:xfrm>
              <a:off x="6460609" y="228600"/>
              <a:ext cx="1371600" cy="1371600"/>
              <a:chOff x="3970604" y="228600"/>
              <a:chExt cx="1371600" cy="1371600"/>
            </a:xfrm>
          </p:grpSpPr>
          <p:sp>
            <p:nvSpPr>
              <p:cNvPr id="47" name="Oval 46"/>
              <p:cNvSpPr/>
              <p:nvPr/>
            </p:nvSpPr>
            <p:spPr>
              <a:xfrm>
                <a:off x="3970604" y="22860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cxnSp>
            <p:nvCxnSpPr>
              <p:cNvPr id="48" name="Straight Connector 47"/>
              <p:cNvCxnSpPr/>
              <p:nvPr/>
            </p:nvCxnSpPr>
            <p:spPr>
              <a:xfrm>
                <a:off x="4427804" y="1524000"/>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4257631" y="1447800"/>
                <a:ext cx="797547"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4102222" y="1371600"/>
                <a:ext cx="1108364"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73" name="Straight Arrow Connector 72"/>
            <p:cNvCxnSpPr/>
            <p:nvPr/>
          </p:nvCxnSpPr>
          <p:spPr>
            <a:xfrm flipV="1">
              <a:off x="3986050" y="1604489"/>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flipV="1">
              <a:off x="6364344" y="1604523"/>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flipH="1" flipV="1">
              <a:off x="5119096" y="1589086"/>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flipH="1" flipV="1">
              <a:off x="7622221" y="1601927"/>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4053058" y="1295400"/>
              <a:ext cx="1191168"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6543275" y="1295400"/>
              <a:ext cx="1191168"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73347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txDef>
      <a:spPr/>
      <a:bodyPr vert="horz" lIns="100584" tIns="45720" anchor="b">
        <a:normAutofit/>
      </a:bodyPr>
      <a:lstStyle>
        <a:defPPr algn="ctr">
          <a:buClr>
            <a:schemeClr val="tx2"/>
          </a:buClr>
          <a:buSzPct val="95000"/>
          <a:defRPr sz="3200" dirty="0" smtClean="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44414</TotalTime>
  <Words>2116</Words>
  <Application>Microsoft Office PowerPoint</Application>
  <PresentationFormat>On-screen Show (4:3)</PresentationFormat>
  <Paragraphs>209</Paragraphs>
  <Slides>24</Slides>
  <Notes>22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Calibri</vt:lpstr>
      <vt:lpstr>Corbel</vt:lpstr>
      <vt:lpstr>Times New Roman</vt:lpstr>
      <vt:lpstr>Wingdings</vt:lpstr>
      <vt:lpstr>Wingdings 2</vt:lpstr>
      <vt:lpstr>Wingdings 3</vt:lpstr>
      <vt:lpstr>Metro</vt:lpstr>
      <vt:lpstr>PowerPoint Presentation</vt:lpstr>
      <vt:lpstr>  Simple to Complex?</vt:lpstr>
      <vt:lpstr>Layers of Information Complexity</vt:lpstr>
      <vt:lpstr>Genetics disproves evolution</vt:lpstr>
      <vt:lpstr>PowerPoint Presentation</vt:lpstr>
      <vt:lpstr>PowerPoint Presentation</vt:lpstr>
      <vt:lpstr>PowerPoint Presentation</vt:lpstr>
      <vt:lpstr>Each GenerationMutations Accumulate</vt:lpstr>
      <vt:lpstr>Each GenerationMutations Accumulate</vt:lpstr>
      <vt:lpstr>PowerPoint Presentation</vt:lpstr>
      <vt:lpstr>Selection Cost</vt:lpstr>
      <vt:lpstr>Car</vt:lpstr>
      <vt:lpstr>Car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It won’t happen</vt:lpstr>
      <vt:lpstr>Foolish explanation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By Chance</dc:title>
  <dc:creator>Mike</dc:creator>
  <cp:lastModifiedBy>Mike D</cp:lastModifiedBy>
  <cp:revision>3129</cp:revision>
  <dcterms:created xsi:type="dcterms:W3CDTF">2012-12-07T22:34:08Z</dcterms:created>
  <dcterms:modified xsi:type="dcterms:W3CDTF">2017-11-04T20:26:31Z</dcterms:modified>
</cp:coreProperties>
</file>